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60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1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Сали Топурия" userId="cd3c8a8f59099696" providerId="LiveId" clId="{FCB24D03-C739-40E9-97E9-4AD0551CDFBD}"/>
    <pc:docChg chg="undo redo custSel addSld modSld">
      <pc:chgData name="Сали Топурия" userId="cd3c8a8f59099696" providerId="LiveId" clId="{FCB24D03-C739-40E9-97E9-4AD0551CDFBD}" dt="2021-02-23T13:51:56.632" v="505" actId="207"/>
      <pc:docMkLst>
        <pc:docMk/>
      </pc:docMkLst>
      <pc:sldChg chg="modSp mod">
        <pc:chgData name="Сали Топурия" userId="cd3c8a8f59099696" providerId="LiveId" clId="{FCB24D03-C739-40E9-97E9-4AD0551CDFBD}" dt="2021-02-23T13:43:54.134" v="369" actId="20577"/>
        <pc:sldMkLst>
          <pc:docMk/>
          <pc:sldMk cId="3332356884" sldId="257"/>
        </pc:sldMkLst>
        <pc:spChg chg="mod">
          <ac:chgData name="Сали Топурия" userId="cd3c8a8f59099696" providerId="LiveId" clId="{FCB24D03-C739-40E9-97E9-4AD0551CDFBD}" dt="2021-02-23T13:43:54.134" v="369" actId="20577"/>
          <ac:spMkLst>
            <pc:docMk/>
            <pc:sldMk cId="3332356884" sldId="257"/>
            <ac:spMk id="3" creationId="{E8A5B570-DCA1-477F-9FED-E999F3AC7B0B}"/>
          </ac:spMkLst>
        </pc:spChg>
      </pc:sldChg>
      <pc:sldChg chg="modSp mod">
        <pc:chgData name="Сали Топурия" userId="cd3c8a8f59099696" providerId="LiveId" clId="{FCB24D03-C739-40E9-97E9-4AD0551CDFBD}" dt="2021-02-23T13:23:50.431" v="19" actId="207"/>
        <pc:sldMkLst>
          <pc:docMk/>
          <pc:sldMk cId="877691281" sldId="258"/>
        </pc:sldMkLst>
        <pc:spChg chg="mod">
          <ac:chgData name="Сали Топурия" userId="cd3c8a8f59099696" providerId="LiveId" clId="{FCB24D03-C739-40E9-97E9-4AD0551CDFBD}" dt="2021-02-23T13:23:50.431" v="19" actId="207"/>
          <ac:spMkLst>
            <pc:docMk/>
            <pc:sldMk cId="877691281" sldId="258"/>
            <ac:spMk id="2" creationId="{A790081B-2D36-4754-81BC-E965C30BDF4E}"/>
          </ac:spMkLst>
        </pc:spChg>
      </pc:sldChg>
      <pc:sldChg chg="addSp modSp new mod">
        <pc:chgData name="Сали Топурия" userId="cd3c8a8f59099696" providerId="LiveId" clId="{FCB24D03-C739-40E9-97E9-4AD0551CDFBD}" dt="2021-02-23T13:31:11.319" v="62" actId="14100"/>
        <pc:sldMkLst>
          <pc:docMk/>
          <pc:sldMk cId="1019732537" sldId="264"/>
        </pc:sldMkLst>
        <pc:spChg chg="mod">
          <ac:chgData name="Сали Топурия" userId="cd3c8a8f59099696" providerId="LiveId" clId="{FCB24D03-C739-40E9-97E9-4AD0551CDFBD}" dt="2021-02-23T13:23:21.902" v="17" actId="20577"/>
          <ac:spMkLst>
            <pc:docMk/>
            <pc:sldMk cId="1019732537" sldId="264"/>
            <ac:spMk id="2" creationId="{283456E1-DE2E-42E3-B0EA-F383445A92F8}"/>
          </ac:spMkLst>
        </pc:spChg>
        <pc:spChg chg="mod">
          <ac:chgData name="Сали Топурия" userId="cd3c8a8f59099696" providerId="LiveId" clId="{FCB24D03-C739-40E9-97E9-4AD0551CDFBD}" dt="2021-02-23T13:31:11.319" v="62" actId="14100"/>
          <ac:spMkLst>
            <pc:docMk/>
            <pc:sldMk cId="1019732537" sldId="264"/>
            <ac:spMk id="3" creationId="{2B42663E-903C-4D95-920A-FC4091F25EE6}"/>
          </ac:spMkLst>
        </pc:spChg>
        <pc:picChg chg="add mod">
          <ac:chgData name="Сали Топурия" userId="cd3c8a8f59099696" providerId="LiveId" clId="{FCB24D03-C739-40E9-97E9-4AD0551CDFBD}" dt="2021-02-23T13:30:45.375" v="55" actId="1076"/>
          <ac:picMkLst>
            <pc:docMk/>
            <pc:sldMk cId="1019732537" sldId="264"/>
            <ac:picMk id="4" creationId="{70A78C77-72D3-48E6-9B9F-5EED9A34FC04}"/>
          </ac:picMkLst>
        </pc:picChg>
        <pc:picChg chg="add mod">
          <ac:chgData name="Сали Топурия" userId="cd3c8a8f59099696" providerId="LiveId" clId="{FCB24D03-C739-40E9-97E9-4AD0551CDFBD}" dt="2021-02-23T13:30:47.687" v="56" actId="1076"/>
          <ac:picMkLst>
            <pc:docMk/>
            <pc:sldMk cId="1019732537" sldId="264"/>
            <ac:picMk id="5" creationId="{7B146732-DDB6-4996-993E-4D058CB50D17}"/>
          </ac:picMkLst>
        </pc:picChg>
        <pc:picChg chg="add mod">
          <ac:chgData name="Сали Топурия" userId="cd3c8a8f59099696" providerId="LiveId" clId="{FCB24D03-C739-40E9-97E9-4AD0551CDFBD}" dt="2021-02-23T13:31:05.647" v="61" actId="1076"/>
          <ac:picMkLst>
            <pc:docMk/>
            <pc:sldMk cId="1019732537" sldId="264"/>
            <ac:picMk id="6" creationId="{5AF51D84-91BD-45C0-8AE8-050A0C1AC14F}"/>
          </ac:picMkLst>
        </pc:picChg>
      </pc:sldChg>
      <pc:sldChg chg="addSp modSp new mod">
        <pc:chgData name="Сали Топурия" userId="cd3c8a8f59099696" providerId="LiveId" clId="{FCB24D03-C739-40E9-97E9-4AD0551CDFBD}" dt="2021-02-23T13:36:23.411" v="79" actId="1076"/>
        <pc:sldMkLst>
          <pc:docMk/>
          <pc:sldMk cId="3391832646" sldId="265"/>
        </pc:sldMkLst>
        <pc:spChg chg="mod">
          <ac:chgData name="Сали Топурия" userId="cd3c8a8f59099696" providerId="LiveId" clId="{FCB24D03-C739-40E9-97E9-4AD0551CDFBD}" dt="2021-02-23T13:31:52.199" v="66" actId="14100"/>
          <ac:spMkLst>
            <pc:docMk/>
            <pc:sldMk cId="3391832646" sldId="265"/>
            <ac:spMk id="2" creationId="{703600B4-6F1E-48F3-AEBA-BF1AD4E77044}"/>
          </ac:spMkLst>
        </pc:spChg>
        <pc:spChg chg="mod">
          <ac:chgData name="Сали Топурия" userId="cd3c8a8f59099696" providerId="LiveId" clId="{FCB24D03-C739-40E9-97E9-4AD0551CDFBD}" dt="2021-02-23T13:32:31.480" v="70" actId="14100"/>
          <ac:spMkLst>
            <pc:docMk/>
            <pc:sldMk cId="3391832646" sldId="265"/>
            <ac:spMk id="3" creationId="{A1B98F5C-0072-4A89-834F-5EEDE41E147D}"/>
          </ac:spMkLst>
        </pc:spChg>
        <pc:picChg chg="add mod">
          <ac:chgData name="Сали Топурия" userId="cd3c8a8f59099696" providerId="LiveId" clId="{FCB24D03-C739-40E9-97E9-4AD0551CDFBD}" dt="2021-02-23T13:36:23.411" v="79" actId="1076"/>
          <ac:picMkLst>
            <pc:docMk/>
            <pc:sldMk cId="3391832646" sldId="265"/>
            <ac:picMk id="4" creationId="{F2BFBBF6-0506-4FB9-93AB-94B8A579B63B}"/>
          </ac:picMkLst>
        </pc:picChg>
        <pc:picChg chg="add mod">
          <ac:chgData name="Сали Топурия" userId="cd3c8a8f59099696" providerId="LiveId" clId="{FCB24D03-C739-40E9-97E9-4AD0551CDFBD}" dt="2021-02-23T13:36:16.467" v="78" actId="1076"/>
          <ac:picMkLst>
            <pc:docMk/>
            <pc:sldMk cId="3391832646" sldId="265"/>
            <ac:picMk id="5" creationId="{912B6754-4BFB-4791-86FF-5751B2ACD9E4}"/>
          </ac:picMkLst>
        </pc:picChg>
      </pc:sldChg>
      <pc:sldChg chg="addSp delSp modSp new mod">
        <pc:chgData name="Сали Топурия" userId="cd3c8a8f59099696" providerId="LiveId" clId="{FCB24D03-C739-40E9-97E9-4AD0551CDFBD}" dt="2021-02-23T13:38:23.235" v="99" actId="1076"/>
        <pc:sldMkLst>
          <pc:docMk/>
          <pc:sldMk cId="1522726441" sldId="266"/>
        </pc:sldMkLst>
        <pc:spChg chg="mod">
          <ac:chgData name="Сали Топурия" userId="cd3c8a8f59099696" providerId="LiveId" clId="{FCB24D03-C739-40E9-97E9-4AD0551CDFBD}" dt="2021-02-23T13:36:51.065" v="81"/>
          <ac:spMkLst>
            <pc:docMk/>
            <pc:sldMk cId="1522726441" sldId="266"/>
            <ac:spMk id="2" creationId="{84828B92-A5A4-4078-A62A-CAC516CC9A08}"/>
          </ac:spMkLst>
        </pc:spChg>
        <pc:spChg chg="del mod">
          <ac:chgData name="Сали Топурия" userId="cd3c8a8f59099696" providerId="LiveId" clId="{FCB24D03-C739-40E9-97E9-4AD0551CDFBD}" dt="2021-02-23T13:37:16.805" v="84"/>
          <ac:spMkLst>
            <pc:docMk/>
            <pc:sldMk cId="1522726441" sldId="266"/>
            <ac:spMk id="3" creationId="{CBEC174D-97FC-4161-BE29-7B0CD18384E9}"/>
          </ac:spMkLst>
        </pc:spChg>
        <pc:picChg chg="add mod">
          <ac:chgData name="Сали Топурия" userId="cd3c8a8f59099696" providerId="LiveId" clId="{FCB24D03-C739-40E9-97E9-4AD0551CDFBD}" dt="2021-02-23T13:38:23.235" v="99" actId="1076"/>
          <ac:picMkLst>
            <pc:docMk/>
            <pc:sldMk cId="1522726441" sldId="266"/>
            <ac:picMk id="4" creationId="{787E6751-148F-4356-A1ED-BDDD57277B3A}"/>
          </ac:picMkLst>
        </pc:picChg>
        <pc:picChg chg="add mod">
          <ac:chgData name="Сали Топурия" userId="cd3c8a8f59099696" providerId="LiveId" clId="{FCB24D03-C739-40E9-97E9-4AD0551CDFBD}" dt="2021-02-23T13:38:09.179" v="97" actId="1076"/>
          <ac:picMkLst>
            <pc:docMk/>
            <pc:sldMk cId="1522726441" sldId="266"/>
            <ac:picMk id="5" creationId="{3C500098-3910-49B1-A835-0C7D0F512D71}"/>
          </ac:picMkLst>
        </pc:picChg>
        <pc:picChg chg="add mod">
          <ac:chgData name="Сали Топурия" userId="cd3c8a8f59099696" providerId="LiveId" clId="{FCB24D03-C739-40E9-97E9-4AD0551CDFBD}" dt="2021-02-23T13:38:11.067" v="98" actId="1076"/>
          <ac:picMkLst>
            <pc:docMk/>
            <pc:sldMk cId="1522726441" sldId="266"/>
            <ac:picMk id="6" creationId="{F7077F1F-EE5A-4F72-BB22-BF27C0B477E6}"/>
          </ac:picMkLst>
        </pc:picChg>
      </pc:sldChg>
      <pc:sldChg chg="addSp delSp modSp new mod">
        <pc:chgData name="Сали Топурия" userId="cd3c8a8f59099696" providerId="LiveId" clId="{FCB24D03-C739-40E9-97E9-4AD0551CDFBD}" dt="2021-02-23T13:42:36.687" v="143" actId="22"/>
        <pc:sldMkLst>
          <pc:docMk/>
          <pc:sldMk cId="983062022" sldId="267"/>
        </pc:sldMkLst>
        <pc:spChg chg="mod">
          <ac:chgData name="Сали Топурия" userId="cd3c8a8f59099696" providerId="LiveId" clId="{FCB24D03-C739-40E9-97E9-4AD0551CDFBD}" dt="2021-02-23T13:40:50.955" v="115" actId="14100"/>
          <ac:spMkLst>
            <pc:docMk/>
            <pc:sldMk cId="983062022" sldId="267"/>
            <ac:spMk id="2" creationId="{B9268E80-E0EB-45CD-96B4-0F96C09A3120}"/>
          </ac:spMkLst>
        </pc:spChg>
        <pc:spChg chg="mod">
          <ac:chgData name="Сали Топурия" userId="cd3c8a8f59099696" providerId="LiveId" clId="{FCB24D03-C739-40E9-97E9-4AD0551CDFBD}" dt="2021-02-23T13:42:25.659" v="141" actId="20577"/>
          <ac:spMkLst>
            <pc:docMk/>
            <pc:sldMk cId="983062022" sldId="267"/>
            <ac:spMk id="3" creationId="{696F2CFA-5B5C-41AF-B2A9-58165A9C100A}"/>
          </ac:spMkLst>
        </pc:spChg>
        <pc:spChg chg="add del">
          <ac:chgData name="Сали Топурия" userId="cd3c8a8f59099696" providerId="LiveId" clId="{FCB24D03-C739-40E9-97E9-4AD0551CDFBD}" dt="2021-02-23T13:42:36.687" v="143" actId="22"/>
          <ac:spMkLst>
            <pc:docMk/>
            <pc:sldMk cId="983062022" sldId="267"/>
            <ac:spMk id="5" creationId="{3D5A2750-4596-4ED4-9524-E2A4AA4D89EB}"/>
          </ac:spMkLst>
        </pc:spChg>
      </pc:sldChg>
      <pc:sldChg chg="modSp new mod">
        <pc:chgData name="Сали Топурия" userId="cd3c8a8f59099696" providerId="LiveId" clId="{FCB24D03-C739-40E9-97E9-4AD0551CDFBD}" dt="2021-02-23T13:43:16.711" v="148" actId="14100"/>
        <pc:sldMkLst>
          <pc:docMk/>
          <pc:sldMk cId="1607136105" sldId="268"/>
        </pc:sldMkLst>
        <pc:spChg chg="mod">
          <ac:chgData name="Сали Топурия" userId="cd3c8a8f59099696" providerId="LiveId" clId="{FCB24D03-C739-40E9-97E9-4AD0551CDFBD}" dt="2021-02-23T13:42:53.788" v="145"/>
          <ac:spMkLst>
            <pc:docMk/>
            <pc:sldMk cId="1607136105" sldId="268"/>
            <ac:spMk id="2" creationId="{4D449011-C535-4BB5-BD7E-234B86E2AA3F}"/>
          </ac:spMkLst>
        </pc:spChg>
        <pc:spChg chg="mod">
          <ac:chgData name="Сали Топурия" userId="cd3c8a8f59099696" providerId="LiveId" clId="{FCB24D03-C739-40E9-97E9-4AD0551CDFBD}" dt="2021-02-23T13:43:16.711" v="148" actId="14100"/>
          <ac:spMkLst>
            <pc:docMk/>
            <pc:sldMk cId="1607136105" sldId="268"/>
            <ac:spMk id="3" creationId="{53F24814-BAEE-437C-A6E1-B8A1EE8D1D37}"/>
          </ac:spMkLst>
        </pc:spChg>
      </pc:sldChg>
      <pc:sldChg chg="addSp delSp modSp new mod">
        <pc:chgData name="Сали Топурия" userId="cd3c8a8f59099696" providerId="LiveId" clId="{FCB24D03-C739-40E9-97E9-4AD0551CDFBD}" dt="2021-02-23T13:51:56.632" v="505" actId="207"/>
        <pc:sldMkLst>
          <pc:docMk/>
          <pc:sldMk cId="694848359" sldId="269"/>
        </pc:sldMkLst>
        <pc:spChg chg="mod">
          <ac:chgData name="Сали Топурия" userId="cd3c8a8f59099696" providerId="LiveId" clId="{FCB24D03-C739-40E9-97E9-4AD0551CDFBD}" dt="2021-02-23T13:49:47.150" v="472" actId="14100"/>
          <ac:spMkLst>
            <pc:docMk/>
            <pc:sldMk cId="694848359" sldId="269"/>
            <ac:spMk id="2" creationId="{EF4F7B5F-69C8-46C3-9196-0BD5EDCF038C}"/>
          </ac:spMkLst>
        </pc:spChg>
        <pc:spChg chg="del">
          <ac:chgData name="Сали Топурия" userId="cd3c8a8f59099696" providerId="LiveId" clId="{FCB24D03-C739-40E9-97E9-4AD0551CDFBD}" dt="2021-02-23T13:44:18.764" v="370" actId="22"/>
          <ac:spMkLst>
            <pc:docMk/>
            <pc:sldMk cId="694848359" sldId="269"/>
            <ac:spMk id="3" creationId="{FF04763A-1FEC-40A7-8806-81C2415EA893}"/>
          </ac:spMkLst>
        </pc:spChg>
        <pc:spChg chg="add del mod">
          <ac:chgData name="Сали Топурия" userId="cd3c8a8f59099696" providerId="LiveId" clId="{FCB24D03-C739-40E9-97E9-4AD0551CDFBD}" dt="2021-02-23T13:51:56.632" v="505" actId="207"/>
          <ac:spMkLst>
            <pc:docMk/>
            <pc:sldMk cId="694848359" sldId="269"/>
            <ac:spMk id="7" creationId="{EF98AEAA-817B-4AF7-A178-5167CD8EEE1E}"/>
          </ac:spMkLst>
        </pc:spChg>
        <pc:picChg chg="add del mod ord">
          <ac:chgData name="Сали Топурия" userId="cd3c8a8f59099696" providerId="LiveId" clId="{FCB24D03-C739-40E9-97E9-4AD0551CDFBD}" dt="2021-02-23T13:45:13.756" v="398" actId="478"/>
          <ac:picMkLst>
            <pc:docMk/>
            <pc:sldMk cId="694848359" sldId="269"/>
            <ac:picMk id="5" creationId="{4E1B3D8A-D197-4E1F-AD34-054FEA18188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37DE7-84CC-42CF-BD6B-5D69F2F20FEB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B84F8-03AA-434C-9876-FB4069BFC8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605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37DE7-84CC-42CF-BD6B-5D69F2F20FEB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B84F8-03AA-434C-9876-FB4069BFC8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036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37DE7-84CC-42CF-BD6B-5D69F2F20FEB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B84F8-03AA-434C-9876-FB4069BFC8E6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6551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37DE7-84CC-42CF-BD6B-5D69F2F20FEB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B84F8-03AA-434C-9876-FB4069BFC8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48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37DE7-84CC-42CF-BD6B-5D69F2F20FEB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B84F8-03AA-434C-9876-FB4069BFC8E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46922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37DE7-84CC-42CF-BD6B-5D69F2F20FEB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B84F8-03AA-434C-9876-FB4069BFC8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916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37DE7-84CC-42CF-BD6B-5D69F2F20FEB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B84F8-03AA-434C-9876-FB4069BFC8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121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37DE7-84CC-42CF-BD6B-5D69F2F20FEB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B84F8-03AA-434C-9876-FB4069BFC8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736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37DE7-84CC-42CF-BD6B-5D69F2F20FEB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B84F8-03AA-434C-9876-FB4069BFC8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33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37DE7-84CC-42CF-BD6B-5D69F2F20FEB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B84F8-03AA-434C-9876-FB4069BFC8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172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37DE7-84CC-42CF-BD6B-5D69F2F20FEB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B84F8-03AA-434C-9876-FB4069BFC8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695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37DE7-84CC-42CF-BD6B-5D69F2F20FEB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B84F8-03AA-434C-9876-FB4069BFC8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233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37DE7-84CC-42CF-BD6B-5D69F2F20FEB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B84F8-03AA-434C-9876-FB4069BFC8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942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37DE7-84CC-42CF-BD6B-5D69F2F20FEB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B84F8-03AA-434C-9876-FB4069BFC8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759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37DE7-84CC-42CF-BD6B-5D69F2F20FEB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B84F8-03AA-434C-9876-FB4069BFC8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129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37DE7-84CC-42CF-BD6B-5D69F2F20FEB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B84F8-03AA-434C-9876-FB4069BFC8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159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37DE7-84CC-42CF-BD6B-5D69F2F20FEB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78B84F8-03AA-434C-9876-FB4069BFC8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619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ACB3D-4963-4D73-83E8-33A6CFFD30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116" y="931178"/>
            <a:ext cx="10167457" cy="3825379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Туберкулез и методы борьбы с болезнью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896609E-FF40-4147-A455-F27A94A0BE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03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28B92-A5A4-4078-A62A-CAC516CC9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Социальный опрос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87E6751-148F-4356-A1ED-BDDD57277B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82383"/>
            <a:ext cx="6610524" cy="41543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500098-3910-49B1-A835-0C7D0F512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524" y="0"/>
            <a:ext cx="5565998" cy="33829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077F1F-EE5A-4F72-BB22-BF27C0B47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524" y="3382992"/>
            <a:ext cx="5565998" cy="348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2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268E80-E0EB-45CD-96B4-0F96C09A3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03518"/>
            <a:ext cx="8596668" cy="67285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6F2CFA-5B5C-41AF-B2A9-58165A9C1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671" y="662730"/>
            <a:ext cx="9661585" cy="65350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В заключении проведенного мною исследования можно сделать следующие основные выводы по теме.</a:t>
            </a:r>
          </a:p>
          <a:p>
            <a:pPr marL="0" indent="0">
              <a:buNone/>
            </a:pPr>
            <a:r>
              <a:rPr lang="ru-RU" dirty="0"/>
              <a:t>Туберкулез был известен еще с глубокой древности и не является новой болезнью.  Однако, благодаря развитию науки, ученые смогли разработать методы борьбы и профилактики с болезнью. Это, в свою очередь, привело к появлению современных способов профилактики заражения туберкулезом. </a:t>
            </a:r>
          </a:p>
          <a:p>
            <a:pPr marL="0" indent="0">
              <a:buNone/>
            </a:pPr>
            <a:r>
              <a:rPr lang="ru-RU" dirty="0"/>
              <a:t>На основании своего исследования я смогла достичь поставленной в начале моего проекта цели. Мне удалось изучить проблему и углубиться в ее изучение, понять причины изменения численности заболеваемости туберкулезом в нашем городе.</a:t>
            </a:r>
          </a:p>
          <a:p>
            <a:pPr marL="0" indent="0">
              <a:buNone/>
            </a:pPr>
            <a:r>
              <a:rPr lang="ru-RU" dirty="0"/>
              <a:t>Также я смогла решить все поставленные передо мной задачи. Мне удалось изучить статистику заболеваемости, рассмотреть интернет-источники и  литературу по данной теме, провести социологический опрос, проанализировать полученные данные и сделать выводы в виде таблицы, диаграммы.</a:t>
            </a:r>
          </a:p>
          <a:p>
            <a:pPr marL="0" indent="0">
              <a:buNone/>
            </a:pPr>
            <a:r>
              <a:rPr lang="ru-RU" dirty="0"/>
              <a:t>В заключение своего проекта, я смело могу заявить, что подтвердила гипотезу, поставленную в начале проекта. Поэтому я могу сказать, что рост числа заболевших туберкулезом в Санкт-Петербурге уменьшаться </a:t>
            </a:r>
            <a:r>
              <a:rPr lang="ru-RU" dirty="0" err="1"/>
              <a:t>засчет</a:t>
            </a:r>
            <a:r>
              <a:rPr lang="ru-RU" dirty="0"/>
              <a:t> повышения профилактических мер борьбы с болезнью.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3062022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2FCD3F-1E78-4185-8724-970FD5623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99083"/>
          </a:xfrm>
        </p:spPr>
        <p:txBody>
          <a:bodyPr/>
          <a:lstStyle/>
          <a:p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DC6382-4D9C-457C-93BB-DCB28BC19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561" y="947956"/>
            <a:ext cx="10167457" cy="5989738"/>
          </a:xfrm>
        </p:spPr>
        <p:txBody>
          <a:bodyPr>
            <a:normAutofit/>
          </a:bodyPr>
          <a:lstStyle/>
          <a:p>
            <a:r>
              <a:rPr lang="ru-RU" sz="2000" dirty="0"/>
              <a:t>Цель моего проекта: изучить и понять причины изменения численности заболеваемости туберкулезом в Санкт-Петербурге.</a:t>
            </a:r>
          </a:p>
          <a:p>
            <a:r>
              <a:rPr lang="ru-RU" sz="2000" dirty="0"/>
              <a:t>Задачи моего проекта: 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2000" dirty="0">
                <a:effectLst/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Изучить статистику заболеваемости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2000" dirty="0">
                <a:effectLst/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Рассмотреть литературу по данной теме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2000" dirty="0">
                <a:effectLst/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Провести социологический опрос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2000" dirty="0">
                <a:effectLst/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Проанализировать полученные данные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effectLst/>
                <a:latin typeface="New Times Roman"/>
                <a:ea typeface="Calibri" panose="020F0502020204030204" pitchFamily="34" charset="0"/>
                <a:cs typeface="Times New Roman" panose="02020603050405020304" pitchFamily="18" charset="0"/>
              </a:rPr>
              <a:t>Сделать выводы(в виде таблицы, диаграммы, графика и т.п)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dirty="0"/>
              <a:t>Гипотеза моего проекта: Я предполагаю, что рост числа заболевших туберкулезом в Санкт-Петербурге может уменьшаться за счет повышения профилактических мер борьбы с болезнью.</a:t>
            </a:r>
          </a:p>
        </p:txBody>
      </p:sp>
    </p:spTree>
    <p:extLst>
      <p:ext uri="{BB962C8B-B14F-4D97-AF65-F5344CB8AC3E}">
        <p14:creationId xmlns:p14="http://schemas.microsoft.com/office/powerpoint/2010/main" val="4060338308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90081B-2D36-4754-81BC-E965C30BD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История болезни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BDEFA4-5690-42A2-8F58-F6AEB5EC0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002" y="1191236"/>
            <a:ext cx="8596668" cy="5478011"/>
          </a:xfrm>
        </p:spPr>
        <p:txBody>
          <a:bodyPr/>
          <a:lstStyle/>
          <a:p>
            <a:r>
              <a:rPr lang="ru-RU" dirty="0"/>
              <a:t>Туберкулез был известен еще с глубокой древности. Благодаря широкому распространению этой болезни Гиппократ, пользуясь доступными в то время методами исследования, обнаружил у многих больных острые и хронические заболевания легких. В древнем Китае, Индии описаны классические симптомы заболевания легких, которые свидетельствуют, что люди, проживавшие на этих территориях, страдали чахоткой. На территории России в XVI-XVII вв. в летописях упоминается «злая сухота». Однако в XIX веке произошел значительный прогресс в понимании природы болезни.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05A961-D076-4C3E-A1A9-4E67626B5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353" y="3984771"/>
            <a:ext cx="3818183" cy="28732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1CEDA7-E27C-4059-B793-9CE8AF7BF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536" y="3984771"/>
            <a:ext cx="4675464" cy="28732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F4DDF9-09B9-42A5-9506-5ED945292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84771"/>
            <a:ext cx="3698353" cy="28732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8D426F-8E6F-4E0F-A2BA-D7DFB43CF3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7670" y="0"/>
            <a:ext cx="3444330" cy="398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9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0B7FDE-29E5-45A5-9105-ED9B2ACE8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894" y="323278"/>
            <a:ext cx="8596668" cy="1320800"/>
          </a:xfrm>
        </p:spPr>
        <p:txBody>
          <a:bodyPr/>
          <a:lstStyle/>
          <a:p>
            <a:r>
              <a:rPr lang="ru-RU" dirty="0"/>
              <a:t>История открытия палочки Коха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0BB14F-DE71-4997-A11A-2FB5C9AD9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894" y="1384183"/>
            <a:ext cx="8355434" cy="4657179"/>
          </a:xfrm>
        </p:spPr>
        <p:txBody>
          <a:bodyPr/>
          <a:lstStyle/>
          <a:p>
            <a:r>
              <a:rPr lang="ru-RU" dirty="0"/>
              <a:t>В 1882 году, проявляя адское терпение, Роберт Кох, пользуясь изобретенным им способом окраски и культивирования микробов, открыл возбудителя туберкулёза. 24 марта 1882 года на заседании общества врачей в Берлине Кох сообщил об открытии возбудителя туберкулеза («палочка Коха»).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52ECB1-517A-4F05-B49C-0CF1D2AE2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5753" y="0"/>
            <a:ext cx="4099580" cy="28941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9EB81E-0E52-4370-B398-C962B4C03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2562" y="2894200"/>
            <a:ext cx="3222771" cy="39638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86697C-F7E5-46DD-BB7E-48B39685D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1902" y="2894200"/>
            <a:ext cx="3420660" cy="39638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1956EF6-67C1-45B8-AA4B-3F4286201D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894202"/>
            <a:ext cx="5561901" cy="396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22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2A4C39-ADCE-426E-9EFD-DDE194163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49" y="56571"/>
            <a:ext cx="9261445" cy="1873829"/>
          </a:xfrm>
        </p:spPr>
        <p:txBody>
          <a:bodyPr/>
          <a:lstStyle/>
          <a:p>
            <a:r>
              <a:rPr lang="ru-RU" dirty="0"/>
              <a:t>Что из себя представляет палочка Коха?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A82E27-B1F0-409C-9ED3-EC284DF17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059" y="687897"/>
            <a:ext cx="5835941" cy="5353466"/>
          </a:xfrm>
        </p:spPr>
        <p:txBody>
          <a:bodyPr/>
          <a:lstStyle/>
          <a:p>
            <a:r>
              <a:rPr lang="ru-RU" dirty="0"/>
              <a:t>Микробактерия туберкулеза относятся к прокариотам. Форма — слегка изогнутая или прямая. Микобактерии неподвижны, не образуют спор и капсул. Растут на плотных питательных средах медленно: при оптимальной температуре видимые колонии появляются через 34—55 суток. Колонии чаще характерного цвета «слоновой </a:t>
            </a:r>
            <a:r>
              <a:rPr lang="ru-RU" dirty="0" err="1"/>
              <a:t>кости».Размножается</a:t>
            </a:r>
            <a:r>
              <a:rPr lang="ru-RU" dirty="0"/>
              <a:t> туберкулезная палочка простым делением на две клетки.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DC127C-24E2-48ED-AF4B-988B64103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2789" y="2137983"/>
            <a:ext cx="2949211" cy="23940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0DA2CB-96C1-48A2-A5D7-60F629B14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8940" y="4532039"/>
            <a:ext cx="2973060" cy="22693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8F91B5-D229-4886-88DD-5309813AA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272" y="585623"/>
            <a:ext cx="3104407" cy="26895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92ADD1-702E-430A-887E-2080C3F49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0679" y="0"/>
            <a:ext cx="2941321" cy="21379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411C74-CE9F-47AB-AA76-D4ECA08B9F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9766" y="3270880"/>
            <a:ext cx="4093659" cy="35871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28D3006-CB18-45DA-BEB2-7FBA95FE67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3266627"/>
            <a:ext cx="5139766" cy="358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38263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9A3010-304A-4240-897A-CDD7295DE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87659"/>
            <a:ext cx="8596668" cy="1842741"/>
          </a:xfrm>
        </p:spPr>
        <p:txBody>
          <a:bodyPr/>
          <a:lstStyle/>
          <a:p>
            <a:r>
              <a:rPr lang="ru-RU" dirty="0"/>
              <a:t>Распространение туберкулеза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866391-853F-4BA7-BC15-BC1A64F11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64" y="733627"/>
            <a:ext cx="7953189" cy="5257402"/>
          </a:xfrm>
        </p:spPr>
        <p:txBody>
          <a:bodyPr/>
          <a:lstStyle/>
          <a:p>
            <a:r>
              <a:rPr lang="ru-RU" dirty="0"/>
              <a:t>Как же происходит распространение туберкулеза? Чаще всего (в 85—95% случаев) заражение происходит воздушно-капельным путем(нос, гортань, дыхательное горло, бронхи, альвеолы), но в ряде случаев (в 5—15%) они попадают в организм через пищеварительный тракт (рот, миндалины, пищевод, желудок и кишечник).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851B33-361F-4CBF-AB91-965B5166E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3361" y="201828"/>
            <a:ext cx="4391892" cy="26182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D362FF-9245-49D0-8197-F59551E66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064" y="3884995"/>
            <a:ext cx="4538486" cy="29830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C1E9D2-3F12-4CB7-87DB-F8D5EE86C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66363"/>
            <a:ext cx="3258244" cy="23992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D8F4E0-070F-4316-96A1-B40D1FC88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81725"/>
            <a:ext cx="3034081" cy="20664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2BE373-9415-4F6F-ACE5-ED6064777F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1013" y="2466363"/>
            <a:ext cx="4480955" cy="438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4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66920F-E3AB-4766-85E0-A9F152324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76169"/>
            <a:ext cx="8596668" cy="838899"/>
          </a:xfrm>
        </p:spPr>
        <p:txBody>
          <a:bodyPr/>
          <a:lstStyle/>
          <a:p>
            <a:r>
              <a:rPr lang="ru-RU" dirty="0"/>
              <a:t>Что поражает туберкулез?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E81B46-5504-4D0E-AF7E-B5A182772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447" y="696286"/>
            <a:ext cx="7936961" cy="5570289"/>
          </a:xfrm>
        </p:spPr>
        <p:txBody>
          <a:bodyPr/>
          <a:lstStyle/>
          <a:p>
            <a:r>
              <a:rPr lang="ru-RU" dirty="0"/>
              <a:t>Многие считают, что туберкулез - это болезнь, которая поражает единственный орган - легкие. Однако это не совсем так. Бывает туберкулез костей, центральной нервной системы, </a:t>
            </a:r>
            <a:r>
              <a:rPr lang="ru-RU" dirty="0" err="1"/>
              <a:t>почек,селезенки</a:t>
            </a:r>
            <a:r>
              <a:rPr lang="ru-RU" dirty="0"/>
              <a:t>, печени, гортани, слизистых оболочек, лимфатических узлов, кожи, выделительной и половой системы, позвоночника, и даже глаз.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C092C2-F1B6-4076-A617-FBFEC8CEE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3446" y="54198"/>
            <a:ext cx="2408554" cy="24312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548918-E607-412A-A06F-E2C06C4A1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7929" y="4849052"/>
            <a:ext cx="2408554" cy="19165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375FB7-A474-4148-B762-3232FC18C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5434" y="2537322"/>
            <a:ext cx="2344695" cy="21668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5BD0CF-663E-4F5E-9226-52F8F5C69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2463" y="4707524"/>
            <a:ext cx="3277994" cy="20581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761C409-1305-41F1-9004-6547F10A35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3245723" y="2395648"/>
            <a:ext cx="1839017" cy="24047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7AE1583-CD0C-4207-9D51-3FC6DBC74B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548960"/>
            <a:ext cx="2924892" cy="205812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37A7580-8A28-404C-A586-C882A1E66F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160" y="4649792"/>
            <a:ext cx="3371806" cy="21331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7078F05-33EA-4718-9AF5-A9399DD949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5819" y="2574341"/>
            <a:ext cx="2344695" cy="205812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0C6788F-90D0-492D-955E-D91E90A32B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9927" y="4649792"/>
            <a:ext cx="2899873" cy="215117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8D95ED1-3A5D-4EF0-848A-8B1A9D9228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56297" y="746620"/>
            <a:ext cx="2027149" cy="143723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25A6A90-AFAD-4FA5-8A7E-73E65064D5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58494" y="2201186"/>
            <a:ext cx="1992418" cy="243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5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3456E1-DE2E-42E3-B0EA-F383445A9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Меры профилактики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42663E-903C-4D95-920A-FC4091F25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166" y="1190445"/>
            <a:ext cx="8032720" cy="5529532"/>
          </a:xfrm>
        </p:spPr>
        <p:txBody>
          <a:bodyPr/>
          <a:lstStyle/>
          <a:p>
            <a:r>
              <a:rPr lang="ru-RU" dirty="0"/>
              <a:t>Существуют различного рода мероприятия, направленные на борьбу с туберкулезом. Основные из них: </a:t>
            </a:r>
          </a:p>
          <a:p>
            <a:pPr>
              <a:buFont typeface="+mj-lt"/>
              <a:buAutoNum type="arabicPeriod"/>
            </a:pPr>
            <a:r>
              <a:rPr lang="ru-RU" b="1" dirty="0"/>
              <a:t>мероприятия социальной направленности </a:t>
            </a:r>
          </a:p>
          <a:p>
            <a:pPr>
              <a:buFont typeface="+mj-lt"/>
              <a:buAutoNum type="arabicPeriod"/>
            </a:pPr>
            <a:r>
              <a:rPr lang="ru-RU" b="1" dirty="0"/>
              <a:t>медицинские профилактические мероприятия</a:t>
            </a:r>
          </a:p>
          <a:p>
            <a:pPr>
              <a:buFont typeface="+mj-lt"/>
              <a:buAutoNum type="arabicPeriod"/>
            </a:pPr>
            <a:r>
              <a:rPr lang="ru-RU" b="1" dirty="0"/>
              <a:t>противоэпидемические мероприятия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A78C77-72D3-48E6-9B9F-5EED9A34F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6" y="3103159"/>
            <a:ext cx="6047874" cy="36488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146732-DDB6-4996-993E-4D058CB50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126" y="3125463"/>
            <a:ext cx="6047874" cy="36265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F51D84-91BD-45C0-8AE8-050A0C1AC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052" y="-16709"/>
            <a:ext cx="3658948" cy="314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32537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600B4-6F1E-48F3-AEBA-BF1AD4E77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408" y="609600"/>
            <a:ext cx="9204384" cy="1320800"/>
          </a:xfrm>
        </p:spPr>
        <p:txBody>
          <a:bodyPr/>
          <a:lstStyle/>
          <a:p>
            <a:r>
              <a:rPr lang="ru-RU" dirty="0"/>
              <a:t>Статистика заболеваемости туберкулезом в СПБ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B98F5C-0072-4A89-834F-5EEDE41E1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408" y="1802921"/>
            <a:ext cx="9445924" cy="4744528"/>
          </a:xfrm>
        </p:spPr>
        <p:txBody>
          <a:bodyPr/>
          <a:lstStyle/>
          <a:p>
            <a:r>
              <a:rPr lang="ru-RU" dirty="0"/>
              <a:t>Заболеваемость туберкулезом в Санкт-Петербурге составляет 32,2 (территориальный показатель 37,3) в РФ – 83,0 на 100 тыс. нас.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BFBBF6-0506-4FB9-93AB-94B8A579B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872" y="2563871"/>
            <a:ext cx="6305128" cy="45928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2B6754-4BFB-4791-86FF-5751B2ACD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700" y="2403288"/>
            <a:ext cx="5964572" cy="445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3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225</TotalTime>
  <Words>620</Words>
  <Application>Microsoft Office PowerPoint</Application>
  <PresentationFormat>Широкоэкранный</PresentationFormat>
  <Paragraphs>32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New Times Roman</vt:lpstr>
      <vt:lpstr>Symbol</vt:lpstr>
      <vt:lpstr>Trebuchet MS</vt:lpstr>
      <vt:lpstr>Wingdings 3</vt:lpstr>
      <vt:lpstr>Аспект</vt:lpstr>
      <vt:lpstr>Туберкулез и методы борьбы с болезнью </vt:lpstr>
      <vt:lpstr>Презентация PowerPoint</vt:lpstr>
      <vt:lpstr>История болезни</vt:lpstr>
      <vt:lpstr>История открытия палочки Коха</vt:lpstr>
      <vt:lpstr>Что из себя представляет палочка Коха?</vt:lpstr>
      <vt:lpstr>Распространение туберкулеза</vt:lpstr>
      <vt:lpstr>Что поражает туберкулез?</vt:lpstr>
      <vt:lpstr>Меры профилактики</vt:lpstr>
      <vt:lpstr>Статистика заболеваемости туберкулезом в СПБ</vt:lpstr>
      <vt:lpstr>Социальный 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Туберкулез и методы борьбы с болезнью Автор:Топурия Саломе 9а класс Государственное бюджетное общеобразовательное учреждение средняя общеобразовательная школа №345 Невского района Руководитель:Горохова Татьяна Анатольевна 2021 год </dc:title>
  <dc:creator>Сали Топурия</dc:creator>
  <cp:lastModifiedBy>Сали Топурия</cp:lastModifiedBy>
  <cp:revision>22</cp:revision>
  <dcterms:created xsi:type="dcterms:W3CDTF">2021-02-23T08:57:40Z</dcterms:created>
  <dcterms:modified xsi:type="dcterms:W3CDTF">2021-03-01T14:33:47Z</dcterms:modified>
</cp:coreProperties>
</file>