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4660"/>
  </p:normalViewPr>
  <p:slideViewPr>
    <p:cSldViewPr>
      <p:cViewPr varScale="1">
        <p:scale>
          <a:sx n="85" d="100"/>
          <a:sy n="85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3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6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4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0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8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75-D4DC-4419-9372-81496C0E00B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BEC4-38C3-41C8-A6CB-52BEB4F99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ugosvet.ru/enc/nauka_i_tehnika/himiya/AZOTNIE_UDOBRENIYA.html?page=0,0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soz.bio/mineralnye-udobreniya-polza-i-vre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oodgrunt.ru/nazvaniya/klassifikaciya-azotnyx-udobrenij-svojstva-osobennosti-primenenie.html" TargetMode="External"/><Relationship Id="rId5" Type="http://schemas.openxmlformats.org/officeDocument/2006/relationships/hyperlink" Target="https://spargalki.ru/selskoe-hozyastvo/161-agrochimiya-i-gropochvovedeniye.html?start=59" TargetMode="External"/><Relationship Id="rId4" Type="http://schemas.openxmlformats.org/officeDocument/2006/relationships/hyperlink" Target="https://ours-nature.ru/lib/b/a-list/#mah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535" y="2037281"/>
            <a:ext cx="6480720" cy="206210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Азотные удобрения: влияние на растения, почву, человека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4869160"/>
            <a:ext cx="4724747" cy="181588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«б» класса                       ГБОУ СОШ № 345 Невского района                           г. Санкт-Петербурга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Кобякова Виталина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Кушнаренко Анна Владимировна,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Горохова Татьяна Анатольевна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0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1865856"/>
            <a:ext cx="6912767" cy="646331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применение кислых удобрений повышает кислотность почв, снижая тем самым уровень плодородия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4627" y="1360611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аспекты применения азотных удобрений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6" y="2627302"/>
            <a:ext cx="6908179" cy="368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1879037"/>
            <a:ext cx="4968552" cy="2031325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концентрация азота в воде вызывает эвтрофикацию водоемов (цветение). в результате наблюдается гибель рыбы, вода становится не пригодной для питья. Эвтрофированные водоемы утрачивают хозяйственное и биогеоценотическое значение.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9910" y="1355817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аспекты применения азотных удобрений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79037"/>
            <a:ext cx="3350146" cy="198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85181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1548" y="1347383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аспекты применения азотных удобрений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066942"/>
            <a:ext cx="2627784" cy="4524315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технологии внесения мочевины и жидких азотных удобрений. Вызывает загрязнение атмосферного воздуха аммиаком. Особую опасность представляет повышенная концентрация в воздухе оксидов азота, которая разрушает озоновый слой.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b="3619"/>
          <a:stretch/>
        </p:blipFill>
        <p:spPr>
          <a:xfrm>
            <a:off x="219695" y="2132856"/>
            <a:ext cx="593648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340769"/>
            <a:ext cx="12313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азотных удобрений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качество продуктов и здоровье людей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348880"/>
            <a:ext cx="3384376" cy="156966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Повышая урожайность культур, минеральные удобрения влияют на их качество. В растениях уменьшается содержание углеводов и увеличивается количество сырого протеина.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4099384"/>
            <a:ext cx="3384376" cy="1323439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нитратов больше в жилках листьев у салатов, шпинатов, в сердцевине моркови сосредотачивается до 90% нитратов, в верхней части свёклы – до 65%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5328592" cy="42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10" y="1451609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берутся нитраты, и когда эта проблема возникла?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20123" r="20928"/>
          <a:stretch/>
        </p:blipFill>
        <p:spPr>
          <a:xfrm>
            <a:off x="5565626" y="1988840"/>
            <a:ext cx="3326854" cy="383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2405716"/>
            <a:ext cx="4572000" cy="1754326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 сами по себе не опасны. Часть из них выводится из организма, другая часть преобразуется в безвредное и даже полезные соединения. А избыточная часть нитратов превращается в соли азотистой кислоты – это и есть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нитриты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3312368" cy="22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2322682"/>
            <a:ext cx="2195736" cy="4247317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Нитриты лишают красные кровяные тельца возможности питать кислородом клетки нашего организма. В результате нарушается обмен веществ, страдает ЦНС – центральная нервная система, снижается противодействие организма болезням.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34076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азотных удобрений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качество продуктов и здоровье людей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5059"/>
            <a:ext cx="3519769" cy="158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92200"/>
            <a:ext cx="2744927" cy="293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/>
          <a:stretch/>
        </p:blipFill>
        <p:spPr>
          <a:xfrm>
            <a:off x="820654" y="4221088"/>
            <a:ext cx="2878627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538948"/>
            <a:ext cx="4572769" cy="2554545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ферментативная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слабо развита, и поэтому нитраты для них более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опасны. Нитраты и нитриты в организме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превращаются в нитрозосоединения, являющиеся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канцерогенами. В опытах на 22 видах животных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доказано, что эти нитрозосоединения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обуславливают образование опухолей на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органах, кроме костей.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221088"/>
            <a:ext cx="3635896" cy="2308324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Нитрозоамины вызывают также заболевание печени, в частности гепатит. Нитриты ведут к хронической интоксикации организма, ослабляют иммунную систему, снижают умственную и физическую работоспособность, проявляют мутагенные и эмбринотоксические свойства.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9" y="1538948"/>
            <a:ext cx="3909366" cy="246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4500761" cy="231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340769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питьевой воде содержание нитратов постоянно увеличивается. Сейчас их должно быть не более 45 мг/л (требования Нормы качества питьевой воды СанПиН 2.1.4.1074-01. Питьевая вода. (ВОЗ, ЕС, USEPA)).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82740"/>
              </p:ext>
            </p:extLst>
          </p:nvPr>
        </p:nvGraphicFramePr>
        <p:xfrm>
          <a:off x="916829" y="2636912"/>
          <a:ext cx="6696747" cy="39604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5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771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СанПиН2.1.4.1074-01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ВОЗ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USEPA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Ед. измерения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Нормативы ПДК, не более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Показатель вредности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Класс опасности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Нитраты (поNO3-)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мг/л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с.-т.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50,0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44,0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solidFill>
                            <a:srgbClr val="002060"/>
                          </a:solidFill>
                          <a:effectLst/>
                        </a:rPr>
                        <a:t>50,0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1364998"/>
            <a:ext cx="3617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Практическая часть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2669"/>
            <a:ext cx="6120680" cy="470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63" y="1603250"/>
            <a:ext cx="6706759" cy="499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5615" y="1268760"/>
            <a:ext cx="168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44808" y="4869160"/>
            <a:ext cx="813690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960" y="1791980"/>
            <a:ext cx="7632848" cy="477053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влияния азотных удобрений на рост и развитие растений, почву и человека.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 будут выполнены такие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агрохимии и соответствующих Интернет ресурсов;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классификации азотных удобрений;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 за ростом фасоли в условиях комнатного содержания;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воздействия минеральных азотных удобрений (нормальное количество, умеренное количество, избыток) на прорастание семян, развитие и рост растений, почву и здоровье человека;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социологического опроса среди 9 классов с целью выявления уровня осведомленности учащихся об опасности избытка удобрений/влияния их на организм человека.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проектной работы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 оказывают на растения положительное влияние, а на организм человека отрицательное.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6456" y="1791980"/>
            <a:ext cx="7632848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/>
          <a:stretch>
            <a:fillRect/>
          </a:stretch>
        </p:blipFill>
        <p:spPr bwMode="auto">
          <a:xfrm>
            <a:off x="1115616" y="1392028"/>
            <a:ext cx="69127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5661248"/>
            <a:ext cx="30243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31.10.2019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1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/>
          <a:stretch>
            <a:fillRect/>
          </a:stretch>
        </p:blipFill>
        <p:spPr bwMode="auto">
          <a:xfrm>
            <a:off x="782624" y="1484783"/>
            <a:ext cx="7173752" cy="516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060848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07.11.2019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556792"/>
            <a:ext cx="6243589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решение 7"/>
          <p:cNvSpPr/>
          <p:nvPr/>
        </p:nvSpPr>
        <p:spPr>
          <a:xfrm>
            <a:off x="3059832" y="2001813"/>
            <a:ext cx="720080" cy="216024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556792"/>
            <a:ext cx="2016224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817437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14.11.2019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191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80731"/>
              </p:ext>
            </p:extLst>
          </p:nvPr>
        </p:nvGraphicFramePr>
        <p:xfrm>
          <a:off x="395536" y="1908176"/>
          <a:ext cx="8064895" cy="49034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Дата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Наблюдения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Фасоль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Фасоль (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Фасоль (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N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изб)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6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31.10.2019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Размеры всходов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7 мм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 см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0,05 см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Размер листовой пластины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Размер корневой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6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07.11.2019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Размеры всходов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16см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16cм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4см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Размер листовой пластины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1,5 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 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Размер корневой системы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––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6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14.11.2019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Размеры всходов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23см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27см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16см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Размер листовой пластины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 см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 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 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Размер корневой системы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10см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20 см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 см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4919" y="1354716"/>
            <a:ext cx="74741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Календарь наблюдений за ростом растений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1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6570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социологического опроса «Влияние избытка азотных удобрений на здоровье человека, почву, растения» с результатами, представленными на диаграммах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65700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1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7"/>
            <a:ext cx="56166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4398"/>
            <a:ext cx="6126163" cy="258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1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400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57606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0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0063" y="1387102"/>
            <a:ext cx="9145016" cy="369332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данных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1844824"/>
            <a:ext cx="8568952" cy="4801314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проделанного мной опыта, можно сделать вывод, что растение, в которое вносилось умеренное количество раствора азотосодержащих удобрений, имело крепкие, высокие стебли с развитыми внутренними органоидами (можно судить по цвету). Чистая вода, хотя и не приводит к бурному росту, но способствует жизнедеятельности растений. Что касается избыточного количества удобрений, то оно должно быть строго ограниченным, по причине того, что избыток минеральных веществ накапливается в почве и эти вещества в земле могут разлагаться  и образовывать уже вредные соединения, что негативно сказывается на развитии растений и на здоровье человека. Овощи и фрукты, выращенные на такой почве, будут являться источником наибольшего количества нитратов, которое негативно скажется на здоровье человека, употребившего эти плоды в пищу. Избыточная часть нитратов превращается в соли азотистой кислоты – нитриты. Они лишают красные кровяные тельца возможности питать кислородом клетки нашего организма. В результате нарушается обмен веществ, страдает ЦНС – центральная нервная система, снижается противодействие организма болезням.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подтвердила гипотезу о том, что удобрения оказывают на растения положительное влияние, а на организм человека отрицательное.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76600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25602"/>
            <a:ext cx="9145016" cy="5147563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Богатырев Ю.Н. В помощь потребителю. — Новосибирск: Новосибирское книжное издательство, 1991, с. 13—19, 26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Вадим Махов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Счастливый клевер человечества: Всеобщая история открытий, технологий, конкуренции и богатства. Глава 9 Техническая революция. Как электричество, автомобиль, нефть и азот создали наше благосостояние. История азотных удобрений. История создания азотных удобрений — М.: Альпина </a:t>
            </a:r>
            <a:r>
              <a:rPr lang="ru-RU" sz="135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Паблишер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О.А. Нитраты под строгий контроль // Наука и жизнь, 1987, № 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Шустов С.Б., Шустова Л.В. Химические основы экологии. — М.: Просвещение, 1995, с. 39; 169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Агрохимия и агропочвоведение - Эффективность азотных удобрений. Экологические     аспекты применения азотных удобрений. [Электронный  ресурс] — Режим  доступа –</a:t>
            </a:r>
            <a:r>
              <a:rPr lang="en-US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5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://spargalki.ru/</a:t>
            </a:r>
            <a:r>
              <a:rPr lang="ru-RU" sz="135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selskoe-hozyastvo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/161-agrochimiya-i-gropochvovedeniye.html?start=59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09.01.2020)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азотных удобрений: свойства, особенности, применение — [Электронный ресурс]— Режим доступа —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https://goodgrunt.ru/nazvaniya/klassifikaciya-azotnyx-udobrenij-svojstva-osobennosti-primenenie.html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25.12.2019)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удобрения: польза и вред. [Электронный  ресурс] — Режим  доступа –               </a:t>
            </a:r>
            <a:r>
              <a:rPr lang="en-US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https://soz.bio/mineralnye-udobreniya-polza-i-vred/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10.01.2020)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  —  под  контроль — [Электронный  ресурс] — Режим  доступа — URL:  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http://ib.komisc.ru/add/old/t/ru/ir/vt/99-22/06.html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(дата  обращения  27.10.2019)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почв. Часть 3. Загрязнение почв. Учебное пособие для студентов ДО и ОЗО почвенного геолого - географического факультетов. [Электронный  ресурс] — Режим  доступа –</a:t>
            </a:r>
            <a:r>
              <a:rPr lang="en-US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http://window.edu.ru/catalog/pdf2txt/030/20030/3243?p_page=5</a:t>
            </a:r>
            <a:endParaRPr lang="ru-RU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Кругосвет. Универсально научно-популярная энциклопедия. Азот и жизнь — [Электронный  ресурс] — Режим  доступа — URL: </a:t>
            </a:r>
            <a:r>
              <a:rPr lang="ru-RU" sz="135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https://www.krugosvet.ru/enc/nauka_i_tehnika/himiya/AZOTNIE_UDOBRENIYA.html?page=0,0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03.11.2019)</a:t>
            </a:r>
          </a:p>
        </p:txBody>
      </p:sp>
    </p:spTree>
    <p:extLst>
      <p:ext uri="{BB962C8B-B14F-4D97-AF65-F5344CB8AC3E}">
        <p14:creationId xmlns:p14="http://schemas.microsoft.com/office/powerpoint/2010/main" val="43306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548" y="1853535"/>
            <a:ext cx="813690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indent="54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741" y="2223395"/>
            <a:ext cx="7632848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340769"/>
            <a:ext cx="62802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азотных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3959" y="1853535"/>
            <a:ext cx="4845262" cy="1477328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Азотные удобрения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азотсодержащие соединения, основным предназначением которых является повышение уровня содержания азота, и, как следствие, увеличение показателей урожайности.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1982" y="3789040"/>
            <a:ext cx="4827239" cy="263149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недавних пор азотные удобрения появлялись в земле  исключительно естественным путем </a:t>
            </a:r>
          </a:p>
          <a:p>
            <a:pPr algn="just"/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человечеству было известно только одно естественное природное вещество – </a:t>
            </a:r>
            <a:r>
              <a:rPr lang="ru-RU" sz="1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селитра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благодаря стараниям </a:t>
            </a:r>
            <a:r>
              <a:rPr lang="ru-RU" sz="1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Юстуса Либиха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очевидным, что старые способы получения селитры </a:t>
            </a:r>
          </a:p>
          <a:p>
            <a:pPr algn="just"/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покроют растущих потребностей. Поэтому </a:t>
            </a:r>
            <a:r>
              <a:rPr lang="ru-RU" sz="1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1830 г. </a:t>
            </a:r>
            <a:r>
              <a:rPr lang="ru-RU" sz="16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добывать ее начали в Чили, в пустыне Атакама.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53535"/>
            <a:ext cx="349238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37669" y="6005032"/>
            <a:ext cx="3498084" cy="415498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Юстус Либих (1803-1873)</a:t>
            </a:r>
          </a:p>
        </p:txBody>
      </p:sp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4756" y="1885321"/>
            <a:ext cx="2790056" cy="4093428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1909 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был разработан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еще один метод связывания азота,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которому азот сначала превращали в аммиак,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уже из него производили нитраты или иные азотистые соединения. Разработал этот метод немецкий химик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Фриц Габер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5" y="1885321"/>
            <a:ext cx="3427882" cy="398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31877" y="1340769"/>
            <a:ext cx="628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азотных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0481" y="5908630"/>
            <a:ext cx="3179509" cy="415498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Фриц Габер (1868-1934)</a:t>
            </a:r>
          </a:p>
        </p:txBody>
      </p:sp>
    </p:spTree>
    <p:extLst>
      <p:ext uri="{BB962C8B-B14F-4D97-AF65-F5344CB8AC3E}">
        <p14:creationId xmlns:p14="http://schemas.microsoft.com/office/powerpoint/2010/main" val="333160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548" y="2060848"/>
            <a:ext cx="813690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68300"/>
          </a:effectLst>
        </p:spPr>
        <p:txBody>
          <a:bodyPr wrap="square" rtlCol="0">
            <a:spAutoFit/>
          </a:bodyPr>
          <a:lstStyle/>
          <a:p>
            <a:pPr indent="54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484784"/>
            <a:ext cx="6572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азотных</a:t>
            </a:r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удобрениях</a:t>
            </a:r>
            <a:r>
              <a:rPr lang="ru-RU" dirty="0"/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45313"/>
              </p:ext>
            </p:extLst>
          </p:nvPr>
        </p:nvGraphicFramePr>
        <p:xfrm>
          <a:off x="755577" y="2060849"/>
          <a:ext cx="7776865" cy="439248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55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6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I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II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III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IV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</a:rPr>
                        <a:t>V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6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Нитратные удобрения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Аммонийные удобрения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Аммонийно-нитратные удобрения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Амидные удобрения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Жидкие аммиачные удобрения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6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NaNO</a:t>
                      </a:r>
                      <a:r>
                        <a:rPr lang="x-none" sz="120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Натриевая селитра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(NH</a:t>
                      </a:r>
                      <a:r>
                        <a:rPr lang="x-none" sz="1200">
                          <a:effectLst/>
                        </a:rPr>
                        <a:t>4</a:t>
                      </a:r>
                      <a:r>
                        <a:rPr lang="x-none" sz="1800">
                          <a:effectLst/>
                        </a:rPr>
                        <a:t>)</a:t>
                      </a:r>
                      <a:r>
                        <a:rPr lang="x-none" sz="1200">
                          <a:effectLst/>
                        </a:rPr>
                        <a:t>2</a:t>
                      </a:r>
                      <a:r>
                        <a:rPr lang="x-none" sz="1800">
                          <a:effectLst/>
                        </a:rPr>
                        <a:t>SO</a:t>
                      </a:r>
                      <a:r>
                        <a:rPr lang="x-none" sz="120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Сульфат аммония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NH</a:t>
                      </a:r>
                      <a:r>
                        <a:rPr lang="x-none" sz="1200">
                          <a:effectLst/>
                        </a:rPr>
                        <a:t>4</a:t>
                      </a:r>
                      <a:r>
                        <a:rPr lang="x-none" sz="1800">
                          <a:effectLst/>
                        </a:rPr>
                        <a:t>NO</a:t>
                      </a:r>
                      <a:r>
                        <a:rPr lang="x-none" sz="120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Аммиачная селитра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(NH</a:t>
                      </a:r>
                      <a:r>
                        <a:rPr lang="x-none" sz="1200">
                          <a:effectLst/>
                        </a:rPr>
                        <a:t>2</a:t>
                      </a:r>
                      <a:r>
                        <a:rPr lang="x-none" sz="1800">
                          <a:effectLst/>
                        </a:rPr>
                        <a:t>)</a:t>
                      </a:r>
                      <a:r>
                        <a:rPr lang="x-none" sz="1200">
                          <a:effectLst/>
                        </a:rPr>
                        <a:t>2</a:t>
                      </a:r>
                      <a:r>
                        <a:rPr lang="x-none" sz="1800">
                          <a:effectLst/>
                        </a:rPr>
                        <a:t>CO</a:t>
                      </a:r>
                      <a:r>
                        <a:rPr lang="x-none" sz="1200">
                          <a:effectLst/>
                        </a:rPr>
                        <a:t>2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Мочевина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NH</a:t>
                      </a:r>
                      <a:r>
                        <a:rPr lang="x-none" sz="120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Аммиак безводный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6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Ca(NO</a:t>
                      </a:r>
                      <a:r>
                        <a:rPr lang="x-none" sz="1200">
                          <a:effectLst/>
                        </a:rPr>
                        <a:t>3</a:t>
                      </a:r>
                      <a:r>
                        <a:rPr lang="x-none" sz="1800">
                          <a:effectLst/>
                        </a:rPr>
                        <a:t>)</a:t>
                      </a:r>
                      <a:r>
                        <a:rPr lang="x-none" sz="1200">
                          <a:effectLst/>
                        </a:rPr>
                        <a:t>2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Кальциевая селитра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NH</a:t>
                      </a:r>
                      <a:r>
                        <a:rPr lang="x-none" sz="1200">
                          <a:effectLst/>
                        </a:rPr>
                        <a:t>4</a:t>
                      </a:r>
                      <a:r>
                        <a:rPr lang="x-none" sz="1800">
                          <a:effectLst/>
                        </a:rPr>
                        <a:t>Cl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Хлорид аммония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NH</a:t>
                      </a:r>
                      <a:r>
                        <a:rPr lang="x-none" sz="1200">
                          <a:effectLst/>
                        </a:rPr>
                        <a:t>3</a:t>
                      </a:r>
                      <a:r>
                        <a:rPr lang="x-none" sz="1800">
                          <a:effectLst/>
                        </a:rPr>
                        <a:t>*H</a:t>
                      </a:r>
                      <a:r>
                        <a:rPr lang="x-none" sz="1200">
                          <a:effectLst/>
                        </a:rPr>
                        <a:t>2</a:t>
                      </a:r>
                      <a:r>
                        <a:rPr lang="x-none" sz="1800">
                          <a:effectLst/>
                        </a:rPr>
                        <a:t>O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Аммиачная вода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2268" y="1528683"/>
            <a:ext cx="5937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азотных удобрений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044005"/>
            <a:ext cx="4572000" cy="92333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Азотные удобрения эффективны на всей территории РФ. При использовании полного минерального удобрения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NPK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0607" y="2967335"/>
            <a:ext cx="4572000" cy="92333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зависит от ряда факторов, среди которых следует рассматривать географический аспект.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90665"/>
            <a:ext cx="4572000" cy="259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1996351"/>
            <a:ext cx="3290664" cy="3970318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азотных удобрений во многом определяется правильностью выбора форм, доз, способа внесения. С повышением доз азотных удобрений урожайность культур увеличивается однако использование слишком высоких доз не только не обеспечивает рост урожайности но и приводит к ухудшению качества продукции.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1473131"/>
            <a:ext cx="5974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азотных удобрений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9248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4128" y="2025283"/>
            <a:ext cx="3150096" cy="4524315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Азотные удобрения улучшают и качество продукции. С другой стороны возможно и ухудшение качества в результате внесения избыточно высоких доз. Это приводит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накоплению нитратов в овощах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отметить что нитраты содержаться и в не удобренных растениях. При грамотном использовании азотных удобрений содержание нитратов повышается, но находится в пределах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7" y="1358703"/>
            <a:ext cx="5974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азотных удобрений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5284"/>
            <a:ext cx="2520280" cy="452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25282"/>
            <a:ext cx="2664296" cy="452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551723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3688" y="1412776"/>
            <a:ext cx="4680520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016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ПДК нитратов для овощей и фруктов,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мг/кг ТРТС 021/2011 и безопасности пищевой продукции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70501"/>
              </p:ext>
            </p:extLst>
          </p:nvPr>
        </p:nvGraphicFramePr>
        <p:xfrm>
          <a:off x="1547664" y="2060848"/>
          <a:ext cx="5256584" cy="47777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3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ПДК нитратов (мг/кг)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Огурцы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150-400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Кабачки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 ранняя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Морковь поздняя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 белокочанная ранняя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 белокрчанная поздняя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Томаты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150-300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Перец сладкий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 репчаый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Яблоки и груши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Абрикосы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Клубника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Дыни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Арбузы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Листовые овощи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552" marR="5955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00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1639</Words>
  <Application>Microsoft Office PowerPoint</Application>
  <PresentationFormat>Экран (4:3)</PresentationFormat>
  <Paragraphs>211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H.P</dc:creator>
  <cp:lastModifiedBy>admin-109</cp:lastModifiedBy>
  <cp:revision>49</cp:revision>
  <dcterms:created xsi:type="dcterms:W3CDTF">2020-05-15T10:50:58Z</dcterms:created>
  <dcterms:modified xsi:type="dcterms:W3CDTF">2020-05-20T05:44:18Z</dcterms:modified>
</cp:coreProperties>
</file>