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64" r:id="rId5"/>
    <p:sldId id="266" r:id="rId6"/>
    <p:sldId id="268" r:id="rId7"/>
    <p:sldId id="258" r:id="rId8"/>
    <p:sldId id="259" r:id="rId9"/>
    <p:sldId id="269" r:id="rId10"/>
    <p:sldId id="270" r:id="rId11"/>
    <p:sldId id="262" r:id="rId12"/>
    <p:sldId id="272" r:id="rId13"/>
    <p:sldId id="294" r:id="rId14"/>
    <p:sldId id="298" r:id="rId15"/>
    <p:sldId id="296" r:id="rId16"/>
    <p:sldId id="283" r:id="rId17"/>
    <p:sldId id="295" r:id="rId18"/>
    <p:sldId id="297" r:id="rId19"/>
    <p:sldId id="288" r:id="rId20"/>
    <p:sldId id="290" r:id="rId21"/>
    <p:sldId id="28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90" d="100"/>
          <a:sy n="90" d="100"/>
        </p:scale>
        <p:origin x="24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8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05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709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508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52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018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740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176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985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31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9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58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72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02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4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84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93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BDD92-782B-4342-BB88-BB4C30E85376}" type="datetimeFigureOut">
              <a:rPr lang="ru-RU" smtClean="0"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CB20-A716-4C04-A448-3EBB3C14FD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773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795BB-682D-4B5A-A7CF-4A00F6277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091" y="628651"/>
            <a:ext cx="5080634" cy="3495674"/>
          </a:xfrm>
        </p:spPr>
        <p:txBody>
          <a:bodyPr>
            <a:normAutofit/>
          </a:bodyPr>
          <a:lstStyle/>
          <a:p>
            <a:r>
              <a:rPr lang="ru-RU" sz="3400" dirty="0"/>
              <a:t>Технические характеристики ледоколов разных эпох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1FCA76-ADE2-4CC5-96D0-87DEA61D1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5091" y="4286250"/>
            <a:ext cx="5147308" cy="180975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/>
              <a:t>Выполнил: ученик 9А класса </a:t>
            </a:r>
          </a:p>
          <a:p>
            <a:pPr algn="r"/>
            <a:r>
              <a:rPr lang="ru-RU" dirty="0"/>
              <a:t>Соколов Даниил</a:t>
            </a:r>
          </a:p>
          <a:p>
            <a:pPr algn="r"/>
            <a:r>
              <a:rPr lang="ru-RU" dirty="0"/>
              <a:t>Руководитель: Грищенко </a:t>
            </a:r>
          </a:p>
          <a:p>
            <a:pPr algn="r"/>
            <a:r>
              <a:rPr lang="ru-RU" dirty="0"/>
              <a:t>Галина Павловна</a:t>
            </a:r>
          </a:p>
        </p:txBody>
      </p:sp>
      <p:sp>
        <p:nvSpPr>
          <p:cNvPr id="1033" name="Rectangle 70">
            <a:extLst>
              <a:ext uri="{FF2B5EF4-FFF2-40B4-BE49-F238E27FC236}">
                <a16:creationId xmlns:a16="http://schemas.microsoft.com/office/drawing/2014/main" id="{FECED217-AD9C-44C3-A97B-89CC1C1EA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522922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артинки по запросу ледоколы">
            <a:extLst>
              <a:ext uri="{FF2B5EF4-FFF2-40B4-BE49-F238E27FC236}">
                <a16:creationId xmlns:a16="http://schemas.microsoft.com/office/drawing/2014/main" id="{887EE0B8-C258-4787-9B5E-87187A04B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r="20205"/>
          <a:stretch/>
        </p:blipFill>
        <p:spPr bwMode="auto">
          <a:xfrm>
            <a:off x="1141857" y="1114868"/>
            <a:ext cx="4450460" cy="462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72">
            <a:extLst>
              <a:ext uri="{FF2B5EF4-FFF2-40B4-BE49-F238E27FC236}">
                <a16:creationId xmlns:a16="http://schemas.microsoft.com/office/drawing/2014/main" id="{D814B507-F826-4EC9-A06A-2F13DFD7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96" y="799817"/>
            <a:ext cx="5109182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02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15405-D65C-4A41-9411-50F63ABD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Водоизмещение, осадка, Движители, скорость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1DA8D0-ACD9-4D2D-A1A8-9A15C72FE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0473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Водоизмещение  – </a:t>
            </a:r>
            <a:r>
              <a:rPr lang="ru-RU" dirty="0">
                <a:effectLst/>
              </a:rPr>
              <a:t>общее количество воды, вытесненной подводной частью корпуса корабля. Красин </a:t>
            </a:r>
            <a:r>
              <a:rPr lang="ru-RU" dirty="0" err="1">
                <a:effectLst/>
              </a:rPr>
              <a:t>водоизмещает</a:t>
            </a:r>
            <a:r>
              <a:rPr lang="ru-RU" dirty="0">
                <a:effectLst/>
              </a:rPr>
              <a:t> целых 5484 тонны воды.</a:t>
            </a:r>
          </a:p>
          <a:p>
            <a:pPr algn="just"/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Осадка корабля – глубина погружения корабля или судна в воду.</a:t>
            </a:r>
          </a:p>
          <a:p>
            <a:pPr algn="just"/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Движители - устройство, преобразующее энергию двигателя либо внешнего источника, через взаимодействие со средой, в полезную работу по перемещению транспортного средства.</a:t>
            </a:r>
          </a:p>
          <a:p>
            <a:pPr marL="0" indent="0" algn="just">
              <a:buNone/>
            </a:pPr>
            <a:endParaRPr lang="ru-RU" dirty="0">
              <a:effectLst/>
            </a:endParaRPr>
          </a:p>
          <a:p>
            <a:pPr algn="just"/>
            <a:r>
              <a:rPr lang="ru-RU" dirty="0">
                <a:effectLst/>
              </a:rPr>
              <a:t>Скорость корабля измеряется в узлах – одной морской миле в час (1852 м./1 ч.).</a:t>
            </a:r>
          </a:p>
          <a:p>
            <a:pPr algn="just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159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787A4-B636-4A9C-9351-69B23F5A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230778"/>
            <a:ext cx="10353761" cy="944879"/>
          </a:xfrm>
        </p:spPr>
        <p:txBody>
          <a:bodyPr>
            <a:normAutofit/>
          </a:bodyPr>
          <a:lstStyle/>
          <a:p>
            <a:r>
              <a:rPr lang="ru-RU" dirty="0"/>
              <a:t>Как ледоколы колют лёд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B3148-2A56-495D-BF53-CD1FD3F8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175657"/>
            <a:ext cx="10353762" cy="3695136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dirty="0">
                <a:effectLst/>
              </a:rPr>
              <a:t>Как происходит процесс колки льда ледоколом?</a:t>
            </a:r>
          </a:p>
          <a:p>
            <a:pPr marL="0" indent="457200" algn="just">
              <a:buNone/>
            </a:pPr>
            <a:r>
              <a:rPr lang="ru-RU" dirty="0">
                <a:effectLst/>
              </a:rPr>
              <a:t>Корпус судна у ледокола бочкообразный, а нос имеет «ледокольную форму» с М-образной формой кормовой оконечности. Такое строение даёт ледоколу повышенную прочность. Ледокол (не путать с ледорезом!) преодолевает замершие части морей и океанов путём продавливания и раскалывания льда весом судна.</a:t>
            </a:r>
          </a:p>
        </p:txBody>
      </p:sp>
      <p:pic>
        <p:nvPicPr>
          <p:cNvPr id="6146" name="Picture 2" descr="Картинки по запросу ледокол и ледорез">
            <a:extLst>
              <a:ext uri="{FF2B5EF4-FFF2-40B4-BE49-F238E27FC236}">
                <a16:creationId xmlns:a16="http://schemas.microsoft.com/office/drawing/2014/main" id="{C29717D3-A483-4B2C-9A0A-5AB6AFB4BA2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14" y="3275355"/>
            <a:ext cx="4563843" cy="31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охожее изображение">
            <a:extLst>
              <a:ext uri="{FF2B5EF4-FFF2-40B4-BE49-F238E27FC236}">
                <a16:creationId xmlns:a16="http://schemas.microsoft.com/office/drawing/2014/main" id="{C58926F3-349C-4050-B57A-5DC1A2934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6" y="3275355"/>
            <a:ext cx="50482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96D8EF-C81F-42C6-9673-D09D18B39379}"/>
              </a:ext>
            </a:extLst>
          </p:cNvPr>
          <p:cNvSpPr txBox="1"/>
          <p:nvPr/>
        </p:nvSpPr>
        <p:spPr>
          <a:xfrm>
            <a:off x="2438399" y="6464955"/>
            <a:ext cx="809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Ледокол												 	Ледорез</a:t>
            </a:r>
          </a:p>
        </p:txBody>
      </p:sp>
    </p:spTree>
    <p:extLst>
      <p:ext uri="{BB962C8B-B14F-4D97-AF65-F5344CB8AC3E}">
        <p14:creationId xmlns:p14="http://schemas.microsoft.com/office/powerpoint/2010/main" val="286951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51E13-BD17-495C-9949-64B83543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5" y="281156"/>
            <a:ext cx="10303051" cy="357671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Ледокольный флот России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970369-9378-401F-99C0-26F7BAD4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6" y="2702873"/>
            <a:ext cx="5016860" cy="36951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200" dirty="0"/>
              <a:t>Ледоколы, которые мы рассмотрим в данном проекте: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b="1" dirty="0">
                <a:effectLst/>
              </a:rPr>
              <a:t>«</a:t>
            </a:r>
            <a:r>
              <a:rPr lang="ru-RU" b="1" dirty="0" err="1">
                <a:effectLst/>
              </a:rPr>
              <a:t>Пайлот</a:t>
            </a:r>
            <a:r>
              <a:rPr lang="ru-RU" b="1" dirty="0">
                <a:effectLst/>
              </a:rPr>
              <a:t>»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b="1" dirty="0">
                <a:effectLst/>
              </a:rPr>
              <a:t>«Ермак</a:t>
            </a:r>
            <a:r>
              <a:rPr lang="ru-RU" dirty="0">
                <a:effectLst/>
              </a:rPr>
              <a:t>»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b="1" dirty="0">
                <a:effectLst/>
              </a:rPr>
              <a:t>«Сибирь» («И. Сталин»)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b="1" dirty="0">
                <a:effectLst/>
              </a:rPr>
              <a:t>«Иван Сусанин»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b="1" dirty="0">
                <a:effectLst/>
              </a:rPr>
              <a:t>«Ленин»</a:t>
            </a:r>
            <a:r>
              <a:rPr lang="ru-RU" dirty="0">
                <a:effectLst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b="1" dirty="0">
                <a:effectLst/>
              </a:rPr>
              <a:t>«Арктика»</a:t>
            </a:r>
          </a:p>
        </p:txBody>
      </p:sp>
      <p:pic>
        <p:nvPicPr>
          <p:cNvPr id="8194" name="Picture 2" descr="Картинки по запросу куча ледоколов вместе">
            <a:extLst>
              <a:ext uri="{FF2B5EF4-FFF2-40B4-BE49-F238E27FC236}">
                <a16:creationId xmlns:a16="http://schemas.microsoft.com/office/drawing/2014/main" id="{6D835DBB-443F-4337-A1F8-F89E6A27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203" y="3248176"/>
            <a:ext cx="5670348" cy="3328668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177EA2-1221-4AD7-BAA6-DEF805D8F867}"/>
              </a:ext>
            </a:extLst>
          </p:cNvPr>
          <p:cNvSpPr txBox="1"/>
          <p:nvPr/>
        </p:nvSpPr>
        <p:spPr>
          <a:xfrm>
            <a:off x="371075" y="459991"/>
            <a:ext cx="117085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 наши дни Россия располагает наиболее крупным по численности ледокольным флотом среди всех стран мира. В его состав включены 40 судов различного назначения и классов. Кроме того, Россия единственное государство, имеющее собственный атомный ледокольный флот. В его составе 6 ледоколов, 1 лихтеровоз (специализированное судно для перевозки груза) и 4 судна технологического обслуживания. </a:t>
            </a:r>
          </a:p>
        </p:txBody>
      </p:sp>
    </p:spTree>
    <p:extLst>
      <p:ext uri="{BB962C8B-B14F-4D97-AF65-F5344CB8AC3E}">
        <p14:creationId xmlns:p14="http://schemas.microsoft.com/office/powerpoint/2010/main" val="346039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41442-BC38-495A-84D1-9EF7818C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367" y="-300241"/>
            <a:ext cx="10353761" cy="13263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499F4-C160-4570-B872-22A127237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015" y="1448337"/>
            <a:ext cx="5367634" cy="5193031"/>
          </a:xfrm>
        </p:spPr>
        <p:txBody>
          <a:bodyPr/>
          <a:lstStyle/>
          <a:p>
            <a:pPr marL="0" lvl="0" indent="0">
              <a:buNone/>
            </a:pPr>
            <a:r>
              <a:rPr lang="ru-RU" sz="3600" dirty="0">
                <a:effectLst/>
              </a:rPr>
              <a:t>«</a:t>
            </a:r>
            <a:r>
              <a:rPr lang="ru-RU" sz="3600" dirty="0" err="1">
                <a:effectLst/>
              </a:rPr>
              <a:t>Пайлот</a:t>
            </a:r>
            <a:r>
              <a:rPr lang="ru-RU" sz="3600" dirty="0">
                <a:effectLst/>
              </a:rPr>
              <a:t>»</a:t>
            </a:r>
          </a:p>
          <a:p>
            <a:pPr lvl="0"/>
            <a:r>
              <a:rPr lang="ru-RU" dirty="0">
                <a:effectLst/>
              </a:rPr>
              <a:t>Длину 26 метров.</a:t>
            </a:r>
          </a:p>
          <a:p>
            <a:pPr lvl="0">
              <a:spcBef>
                <a:spcPts val="0"/>
              </a:spcBef>
            </a:pPr>
            <a:r>
              <a:rPr lang="ru-RU" dirty="0">
                <a:effectLst/>
              </a:rPr>
              <a:t>Осадка 2,5 метра (т. е. глубину погружения корабля в воду.).</a:t>
            </a:r>
          </a:p>
          <a:p>
            <a:pPr lvl="0">
              <a:spcBef>
                <a:spcPts val="0"/>
              </a:spcBef>
            </a:pPr>
            <a:r>
              <a:rPr lang="ru-RU" dirty="0">
                <a:effectLst/>
              </a:rPr>
              <a:t>Двигатели: паровые.</a:t>
            </a:r>
          </a:p>
          <a:p>
            <a:pPr lvl="0">
              <a:spcBef>
                <a:spcPts val="0"/>
              </a:spcBef>
            </a:pPr>
            <a:r>
              <a:rPr lang="ru-RU" dirty="0">
                <a:effectLst/>
              </a:rPr>
              <a:t>Мощность: 44,2 кВт.</a:t>
            </a:r>
          </a:p>
          <a:p>
            <a:pPr lvl="0">
              <a:spcBef>
                <a:spcPts val="0"/>
              </a:spcBef>
            </a:pPr>
            <a:r>
              <a:rPr lang="ru-RU" dirty="0">
                <a:effectLst/>
              </a:rPr>
              <a:t>Экипаж составлял один человек.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21A3F-B769-4F0C-BEF8-5F49AC22469E}"/>
              </a:ext>
            </a:extLst>
          </p:cNvPr>
          <p:cNvSpPr txBox="1"/>
          <p:nvPr/>
        </p:nvSpPr>
        <p:spPr>
          <a:xfrm>
            <a:off x="6689120" y="1147113"/>
            <a:ext cx="683504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dirty="0"/>
              <a:t>«Ермак»</a:t>
            </a:r>
            <a:endParaRPr lang="ru-RU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Длина: 93 метра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Ширина: 21,6 метра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Был разделён 8 перегородками на 9 водонепроницаемых отсеков.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Осадка: 7,3 метра.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Скорость: 12 узлов.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Дальность плавания: 4 400 миль. </a:t>
            </a:r>
            <a:br>
              <a:rPr lang="ru-RU" sz="2000" dirty="0"/>
            </a:br>
            <a:r>
              <a:rPr lang="ru-RU" sz="2000" dirty="0"/>
              <a:t>(8 148 километров)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/>
              <a:t>Экипаж: 102 человека.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Двигатели: паровые.</a:t>
            </a:r>
          </a:p>
          <a:p>
            <a:endParaRPr lang="ru-RU" dirty="0"/>
          </a:p>
        </p:txBody>
      </p:sp>
      <p:pic>
        <p:nvPicPr>
          <p:cNvPr id="7" name="Picture 2" descr="Картинки по запросу Пайлот">
            <a:extLst>
              <a:ext uri="{FF2B5EF4-FFF2-40B4-BE49-F238E27FC236}">
                <a16:creationId xmlns:a16="http://schemas.microsoft.com/office/drawing/2014/main" id="{89B3DC39-3555-4947-A9E4-4DBBCF433B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6" b="667"/>
          <a:stretch/>
        </p:blipFill>
        <p:spPr bwMode="auto">
          <a:xfrm>
            <a:off x="20" y="0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7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AA400-6625-435B-B570-143408D98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7254" y="1196184"/>
            <a:ext cx="2300133" cy="6852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200" dirty="0"/>
              <a:t>«СИБИРЬ»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A760627-7F98-49F3-99E6-ED04C739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1F88FD4-9011-4A6F-AB39-4DE7E445F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Картинки по запросу ледокол сибирь">
            <a:extLst>
              <a:ext uri="{FF2B5EF4-FFF2-40B4-BE49-F238E27FC236}">
                <a16:creationId xmlns:a16="http://schemas.microsoft.com/office/drawing/2014/main" id="{8499C5FD-BAAA-4210-BCDF-CE201F9EC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4613" y="1196184"/>
            <a:ext cx="5895257" cy="44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47EB18-9FD9-4705-A474-83A8B37B5EE2}"/>
              </a:ext>
            </a:extLst>
          </p:cNvPr>
          <p:cNvSpPr/>
          <p:nvPr/>
        </p:nvSpPr>
        <p:spPr>
          <a:xfrm>
            <a:off x="8170459" y="1905986"/>
            <a:ext cx="3892105" cy="331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 Водоизмещение: 11 000 тонн.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Длина: 106,9 метра.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Ширина:23,1 метра.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Осадка: 8,8 метра.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Двигатели: ГЭУ </a:t>
            </a:r>
            <a:r>
              <a:rPr lang="ru-RU" sz="2000" dirty="0" err="1"/>
              <a:t>котломашиная</a:t>
            </a:r>
            <a:r>
              <a:rPr lang="ru-RU" sz="2000" dirty="0"/>
              <a:t>.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Движитель: 3 винта.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Скорость: 15,5 узлов.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Экипаж: 142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498046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332B2-2C88-4502-8DB8-F62C2E6F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6447" y="0"/>
            <a:ext cx="6340084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«</a:t>
            </a:r>
            <a:r>
              <a:rPr lang="en-US" dirty="0" err="1"/>
              <a:t>Иван</a:t>
            </a:r>
            <a:r>
              <a:rPr lang="en-US" dirty="0"/>
              <a:t> </a:t>
            </a:r>
            <a:r>
              <a:rPr lang="en-US" dirty="0" err="1"/>
              <a:t>Сусанин</a:t>
            </a:r>
            <a:r>
              <a:rPr lang="en-US" dirty="0"/>
              <a:t>»</a:t>
            </a:r>
            <a:endParaRPr lang="en-US" dirty="0">
              <a:highlight>
                <a:srgbClr val="000000"/>
              </a:highlight>
            </a:endParaRPr>
          </a:p>
        </p:txBody>
      </p:sp>
      <p:pic>
        <p:nvPicPr>
          <p:cNvPr id="8" name="Picture 4" descr="Картинки по запросу  76-мм артустановка АК-726 с РЛС управления огнём МР-105 «Турель».">
            <a:extLst>
              <a:ext uri="{FF2B5EF4-FFF2-40B4-BE49-F238E27FC236}">
                <a16:creationId xmlns:a16="http://schemas.microsoft.com/office/drawing/2014/main" id="{ADEF8B65-6CDC-4154-9868-70C49185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r="5893"/>
          <a:stretch/>
        </p:blipFill>
        <p:spPr bwMode="auto">
          <a:xfrm>
            <a:off x="-23520" y="0"/>
            <a:ext cx="46359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19A806-DCAB-4111-9DC8-7C1920454FE9}"/>
              </a:ext>
            </a:extLst>
          </p:cNvPr>
          <p:cNvSpPr txBox="1"/>
          <p:nvPr/>
        </p:nvSpPr>
        <p:spPr>
          <a:xfrm>
            <a:off x="4773794" y="951138"/>
            <a:ext cx="7696707" cy="4864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Максимальная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длина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70,1 м;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Длина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по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ватерлинии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62 м;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Максимальная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ширина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18,1 м;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Ширина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по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ватерлинии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17,5 м;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Осадка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6,14 м;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Водоизмещение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стандартное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2785 т;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Водоизмещение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полное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3710 т;</a:t>
            </a: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Скорость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полного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хода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15,4 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узла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.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Скорость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полного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хода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15,4 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узла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.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Дальность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плавания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полным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ходом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 — 6000 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миль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;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Дальность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плавания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экономическим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ходом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 — 10 700 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миль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;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Автономность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50 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суток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;</a:t>
            </a:r>
          </a:p>
          <a:p>
            <a:pPr marL="342900" lvl="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Экипаж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: 123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человека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, в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том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числе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10 </a:t>
            </a:r>
            <a:r>
              <a:rPr lang="en-US" sz="26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офицеров</a:t>
            </a: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.</a:t>
            </a:r>
          </a:p>
          <a:p>
            <a:pPr marL="342900"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A31A05-19BB-4F84-9402-E8569CBDB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007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E89FA2-A974-4926-9562-F56A1A53B47A}"/>
              </a:ext>
            </a:extLst>
          </p:cNvPr>
          <p:cNvSpPr/>
          <p:nvPr/>
        </p:nvSpPr>
        <p:spPr>
          <a:xfrm>
            <a:off x="559359" y="2037033"/>
            <a:ext cx="3756817" cy="464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Вооружение: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1 × 2 — 76-мм артустановка АК-726 с РЛС управления огнём МР-105 «Турель».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РЛС общего обнаружения МР-302 «Рубка».</a:t>
            </a:r>
          </a:p>
          <a:p>
            <a:pPr marL="285750" lvl="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2 × 6 — 30-мм автомат АК-630 с РЛС управления огнём МР-123 «Вымпел».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1"/>
                </a:solidFill>
              </a:rPr>
              <a:t>(РЛС- система для обнаружения воздушных, морских и наземных объектов, а также для определения их дальности.)</a:t>
            </a:r>
          </a:p>
        </p:txBody>
      </p:sp>
    </p:spTree>
    <p:extLst>
      <p:ext uri="{BB962C8B-B14F-4D97-AF65-F5344CB8AC3E}">
        <p14:creationId xmlns:p14="http://schemas.microsoft.com/office/powerpoint/2010/main" val="1015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/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Картинки по запросу атомная надводная установка ленин">
            <a:extLst>
              <a:ext uri="{FF2B5EF4-FFF2-40B4-BE49-F238E27FC236}">
                <a16:creationId xmlns:a16="http://schemas.microsoft.com/office/drawing/2014/main" id="{8C3E55A2-0BF3-4971-B7F6-8FDE9A29F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1"/>
          <a:stretch/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D62CF-30E5-40F4-9D17-4AE48084C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Начало атомной эпохи в ледоколостроении</a:t>
            </a:r>
          </a:p>
        </p:txBody>
      </p:sp>
    </p:spTree>
    <p:extLst>
      <p:ext uri="{BB962C8B-B14F-4D97-AF65-F5344CB8AC3E}">
        <p14:creationId xmlns:p14="http://schemas.microsoft.com/office/powerpoint/2010/main" val="324840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85B9AF-EBBF-44C6-BAB2-FA77DD9701A0}"/>
              </a:ext>
            </a:extLst>
          </p:cNvPr>
          <p:cNvSpPr/>
          <p:nvPr/>
        </p:nvSpPr>
        <p:spPr>
          <a:xfrm>
            <a:off x="-150312" y="0"/>
            <a:ext cx="12342312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E26AE2-C113-4CFA-BA3C-C93F1FBE2DA0}"/>
              </a:ext>
            </a:extLst>
          </p:cNvPr>
          <p:cNvSpPr/>
          <p:nvPr/>
        </p:nvSpPr>
        <p:spPr>
          <a:xfrm>
            <a:off x="0" y="0"/>
            <a:ext cx="5357948" cy="3672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FBD6DC-2BB9-4B44-94FF-C4510B653960}"/>
              </a:ext>
            </a:extLst>
          </p:cNvPr>
          <p:cNvSpPr/>
          <p:nvPr/>
        </p:nvSpPr>
        <p:spPr>
          <a:xfrm>
            <a:off x="6834052" y="0"/>
            <a:ext cx="5357948" cy="3672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67BD8-4A95-44D4-95C2-84108E6C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0" y="0"/>
            <a:ext cx="3853048" cy="880997"/>
          </a:xfrm>
        </p:spPr>
        <p:txBody>
          <a:bodyPr/>
          <a:lstStyle/>
          <a:p>
            <a:r>
              <a:rPr lang="ru-RU" dirty="0">
                <a:effectLst/>
              </a:rPr>
              <a:t>«Ленин»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D8B88-EDE7-405F-8815-2AFB8C09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26"/>
            <a:ext cx="5727341" cy="3772823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Водоизмещение: 16000 тонн.</a:t>
            </a:r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Длина: 134м.</a:t>
            </a:r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Ширина:27,6м.</a:t>
            </a:r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Осадка:10,5м.</a:t>
            </a:r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Двигатель: 2 атомных реактора, 4 турбины.</a:t>
            </a:r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 Автономность:12 месяцев.</a:t>
            </a:r>
          </a:p>
          <a:p>
            <a:pPr lvl="0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effectLst/>
              </a:rPr>
              <a:t>Высота:16,1 м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B124CF-F864-4306-9681-E74AE677C600}"/>
              </a:ext>
            </a:extLst>
          </p:cNvPr>
          <p:cNvSpPr txBox="1"/>
          <p:nvPr/>
        </p:nvSpPr>
        <p:spPr>
          <a:xfrm>
            <a:off x="6834052" y="3672240"/>
            <a:ext cx="5357948" cy="372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Водоизмещение:23 460 тонн.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Длина:147,9м.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Ширина22,9м.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Осадка 11м.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Движитель: 3, фиксированного шага. </a:t>
            </a:r>
            <a:br>
              <a:rPr lang="ru-RU" sz="1900" dirty="0">
                <a:solidFill>
                  <a:schemeClr val="bg1"/>
                </a:solidFill>
              </a:rPr>
            </a:br>
            <a:r>
              <a:rPr lang="ru-RU" sz="1900" dirty="0">
                <a:solidFill>
                  <a:schemeClr val="bg1"/>
                </a:solidFill>
              </a:rPr>
              <a:t>Т. е. винты, которые не могут быть повернуты вовремя работы.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Скорость: 20,8 узла(38,5км/ч.)</a:t>
            </a:r>
          </a:p>
          <a:p>
            <a:pPr marL="342900" lvl="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Автономность: 7,5 месяцев.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bg1"/>
                </a:solidFill>
              </a:rPr>
              <a:t>Экипаж: 150человек.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C084C-6D73-4CF2-BCEA-2412DFE2EECA}"/>
              </a:ext>
            </a:extLst>
          </p:cNvPr>
          <p:cNvSpPr txBox="1"/>
          <p:nvPr/>
        </p:nvSpPr>
        <p:spPr>
          <a:xfrm>
            <a:off x="8343961" y="0"/>
            <a:ext cx="265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«Арктика»</a:t>
            </a:r>
          </a:p>
        </p:txBody>
      </p:sp>
      <p:pic>
        <p:nvPicPr>
          <p:cNvPr id="3076" name="Picture 4" descr="Картинки по запросу арктика ледокол старый">
            <a:extLst>
              <a:ext uri="{FF2B5EF4-FFF2-40B4-BE49-F238E27FC236}">
                <a16:creationId xmlns:a16="http://schemas.microsoft.com/office/drawing/2014/main" id="{0AA70643-A707-46D5-8414-A13AF758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72" y="611157"/>
            <a:ext cx="4108507" cy="27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по запросу атомная надводная установка ленин">
            <a:extLst>
              <a:ext uri="{FF2B5EF4-FFF2-40B4-BE49-F238E27FC236}">
                <a16:creationId xmlns:a16="http://schemas.microsoft.com/office/drawing/2014/main" id="{11D9A7CC-1727-43B6-B26B-14A8F2FFB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25" y="707886"/>
            <a:ext cx="4646698" cy="26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09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Картинки по запросу много ледоколов">
            <a:extLst>
              <a:ext uri="{FF2B5EF4-FFF2-40B4-BE49-F238E27FC236}">
                <a16:creationId xmlns:a16="http://schemas.microsoft.com/office/drawing/2014/main" id="{3BE30C20-94B0-4F64-BB3F-F63BB2DB9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4" b="2539"/>
          <a:stretch/>
        </p:blipFill>
        <p:spPr bwMode="auto">
          <a:xfrm>
            <a:off x="4166504" y="10"/>
            <a:ext cx="8025495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много ледоколов">
            <a:extLst>
              <a:ext uri="{FF2B5EF4-FFF2-40B4-BE49-F238E27FC236}">
                <a16:creationId xmlns:a16="http://schemas.microsoft.com/office/drawing/2014/main" id="{F6805458-673A-4A12-9477-738ACB934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0" b="18870"/>
          <a:stretch/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6" name="Picture 10" descr="Картинки по запросу много ледоколов">
            <a:extLst>
              <a:ext uri="{FF2B5EF4-FFF2-40B4-BE49-F238E27FC236}">
                <a16:creationId xmlns:a16="http://schemas.microsoft.com/office/drawing/2014/main" id="{B680D240-DACC-46C5-9B6B-D52D6D9AE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18097" b="1"/>
          <a:stretch/>
        </p:blipFill>
        <p:spPr bwMode="auto">
          <a:xfrm>
            <a:off x="1" y="1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8" name="Picture 12" descr="Картинки по запросу много ледоколов">
            <a:extLst>
              <a:ext uri="{FF2B5EF4-FFF2-40B4-BE49-F238E27FC236}">
                <a16:creationId xmlns:a16="http://schemas.microsoft.com/office/drawing/2014/main" id="{83D5CA93-8967-4A85-89DB-FE8C46306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r="16563"/>
          <a:stretch/>
        </p:blipFill>
        <p:spPr bwMode="auto"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Картинки по запросу много ледоколов">
            <a:extLst>
              <a:ext uri="{FF2B5EF4-FFF2-40B4-BE49-F238E27FC236}">
                <a16:creationId xmlns:a16="http://schemas.microsoft.com/office/drawing/2014/main" id="{837C4093-5905-4535-BCE9-D91178119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 r="15107"/>
          <a:stretch/>
        </p:blipFill>
        <p:spPr bwMode="auto"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578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A107-5D3D-49F3-BEBE-71F5F220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0"/>
            <a:ext cx="10353761" cy="956207"/>
          </a:xfrm>
        </p:spPr>
        <p:txBody>
          <a:bodyPr/>
          <a:lstStyle/>
          <a:p>
            <a:r>
              <a:rPr lang="ru-RU" dirty="0"/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6F8DF-4AC4-42C0-9CEB-544C84573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82" y="956207"/>
            <a:ext cx="10688436" cy="4961267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effectLst/>
              </a:rPr>
              <a:t>На сегодняшний день только у России есть реально действующий ледокольный флот. </a:t>
            </a:r>
          </a:p>
          <a:p>
            <a:pPr algn="just"/>
            <a:r>
              <a:rPr lang="ru-RU" dirty="0">
                <a:effectLst/>
              </a:rPr>
              <a:t>Наращивание Россией ледокольного флота создаёт новую геоэкономическую и геополитическую реальность: Северный морской путь становится транспортной артерией, конкурирующей с путями через Суэцкий канал, вокруг мыса Доброй Надежды и сухопутными коридорами Евразии.</a:t>
            </a:r>
          </a:p>
          <a:p>
            <a:pPr algn="just"/>
            <a:r>
              <a:rPr lang="ru-RU" dirty="0">
                <a:effectLst/>
              </a:rPr>
              <a:t>Без современных ледоколов невозможно решение социально-экономических задач в Арктике: развитие Крайнего Севера, реализация нефтегазового потенциала арктического шельфа, проведение геолого-разведочных работ, обустройство месторождений и всей обслуживающей инфраструктуры, эффективная эксплуатация и вывоз добытой продукции.</a:t>
            </a:r>
          </a:p>
          <a:p>
            <a:pPr algn="just"/>
            <a:r>
              <a:rPr lang="ru-RU" dirty="0">
                <a:effectLst/>
              </a:rPr>
              <a:t>Необходимо продолжать наращивать ледокольный флот Российской Федерации, чтобы сохранить и преумножить своё влияние в Арктике.</a:t>
            </a:r>
          </a:p>
          <a:p>
            <a:pPr algn="just"/>
            <a:endParaRPr lang="ru-RU" dirty="0">
              <a:effectLst/>
            </a:endParaRPr>
          </a:p>
          <a:p>
            <a:pPr algn="just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559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5AFBDA-7B8B-46C7-9BC7-B9CEA341B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736" y="919292"/>
            <a:ext cx="7880526" cy="6809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>
                <a:effectLst/>
              </a:rPr>
              <a:t>Цели и задачи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E92B1-27CB-49DA-A4B9-484A6AB91305}"/>
              </a:ext>
            </a:extLst>
          </p:cNvPr>
          <p:cNvSpPr txBox="1"/>
          <p:nvPr/>
        </p:nvSpPr>
        <p:spPr>
          <a:xfrm>
            <a:off x="1458349" y="1876057"/>
            <a:ext cx="92753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/>
              <a:t>Цель моей работы: 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Рассмотреть исторические процессы, связанные с изучением и освоением Арктики, определить перспективы и приоритетные направления дальнейшего развития Арктики Россией.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Показать необходимость создания ледокольного флота России в связи с особенностями расположения страны.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Рассказать технических характеристиках на примере некоторых кораблей.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Рассмотреть перспективы развития ледокольного флота России.</a:t>
            </a:r>
          </a:p>
          <a:p>
            <a:endParaRPr lang="en-US" sz="2000" b="1" i="1" u="sng" dirty="0"/>
          </a:p>
          <a:p>
            <a:r>
              <a:rPr lang="ru-RU" sz="2000" b="1" i="1" u="sng" dirty="0"/>
              <a:t>Мною поставлены следующие задачи:</a:t>
            </a:r>
            <a:endParaRPr lang="ru-RU" sz="2000" dirty="0"/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Изучить историю развития ледокольного флота РФ.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Определить основные  направления дальнейшего развития Арктики и познакомить с этой информацией одноклассников.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76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7CB3D-1E3C-4CCE-828C-4A9006D1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645D21-AC82-4E87-9310-5860D473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>
                <a:effectLst/>
              </a:rPr>
              <a:t>Андриенко В. Г. Ледокольный флот России.</a:t>
            </a:r>
            <a:endParaRPr lang="ru-RU" dirty="0">
              <a:effectLst/>
            </a:endParaRPr>
          </a:p>
          <a:p>
            <a:pPr lvl="0"/>
            <a:r>
              <a:rPr lang="ru-RU" i="1" dirty="0">
                <a:effectLst/>
              </a:rPr>
              <a:t>Алексеев Г. М. Особые случаи морской практики.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20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B2D17-1397-4BC4-8E0D-BEC221E4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863" y="2765839"/>
            <a:ext cx="10353761" cy="1326321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7558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4632B-70A2-4C72-B38E-A8E1E50C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09083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/>
              <a:t>Вступление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3A5D7-B9EE-4795-8BF8-ACCC7E53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24" y="1535404"/>
            <a:ext cx="5482651" cy="3038186"/>
          </a:xfrm>
        </p:spPr>
        <p:txBody>
          <a:bodyPr>
            <a:noAutofit/>
          </a:bodyPr>
          <a:lstStyle/>
          <a:p>
            <a:pPr indent="228600" algn="just">
              <a:lnSpc>
                <a:spcPct val="110000"/>
              </a:lnSpc>
            </a:pPr>
            <a:r>
              <a:rPr lang="ru-RU" dirty="0">
                <a:effectLst/>
              </a:rPr>
              <a:t>Арктика - увлекательна и уникальна. Данная территория хранит в себе огромное количество полезных ископаемых, а так же является торговым путём (Северный Морской путь). </a:t>
            </a:r>
            <a:endParaRPr lang="en-US" dirty="0">
              <a:effectLst/>
            </a:endParaRPr>
          </a:p>
          <a:p>
            <a:pPr indent="228600" algn="just">
              <a:lnSpc>
                <a:spcPct val="110000"/>
              </a:lnSpc>
            </a:pPr>
            <a:r>
              <a:rPr lang="ru-RU" dirty="0">
                <a:effectLst/>
              </a:rPr>
              <a:t>Первые упоминания о регионе в российских источниках датируются </a:t>
            </a:r>
            <a:r>
              <a:rPr lang="en-US" dirty="0">
                <a:effectLst/>
              </a:rPr>
              <a:t>X</a:t>
            </a:r>
            <a:r>
              <a:rPr lang="ru-RU" dirty="0">
                <a:effectLst/>
              </a:rPr>
              <a:t> веком. В XVI веке поморы сумели добраться до реки Обь, а затем - до рек Енисей и Лена. В начале XIX века российские мореплаватели продолжили активно исследовать Арктику. </a:t>
            </a:r>
          </a:p>
          <a:p>
            <a:pPr indent="228600" algn="just">
              <a:lnSpc>
                <a:spcPct val="110000"/>
              </a:lnSpc>
            </a:pPr>
            <a:endParaRPr lang="en-US" dirty="0">
              <a:effectLst/>
            </a:endParaRPr>
          </a:p>
          <a:p>
            <a:pPr indent="228600" algn="just">
              <a:lnSpc>
                <a:spcPct val="110000"/>
              </a:lnSpc>
            </a:pPr>
            <a:endParaRPr lang="ru-RU" dirty="0"/>
          </a:p>
        </p:txBody>
      </p:sp>
      <p:pic>
        <p:nvPicPr>
          <p:cNvPr id="1026" name="Picture 2" descr="Картинки по запросу поморы">
            <a:extLst>
              <a:ext uri="{FF2B5EF4-FFF2-40B4-BE49-F238E27FC236}">
                <a16:creationId xmlns:a16="http://schemas.microsoft.com/office/drawing/2014/main" id="{1138DB5D-0093-4290-80D4-755CFA288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r="-1" b="-1"/>
          <a:stretch/>
        </p:blipFill>
        <p:spPr bwMode="auto">
          <a:xfrm>
            <a:off x="6593956" y="1914639"/>
            <a:ext cx="4833257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98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E0E8ED-E32E-4E9F-8DC1-063A20FF4C93}"/>
              </a:ext>
            </a:extLst>
          </p:cNvPr>
          <p:cNvSpPr/>
          <p:nvPr/>
        </p:nvSpPr>
        <p:spPr>
          <a:xfrm>
            <a:off x="505802" y="2645936"/>
            <a:ext cx="11169747" cy="369513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04C6D-4C02-4B33-97CC-7F995FD5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-88338"/>
            <a:ext cx="10353761" cy="1326321"/>
          </a:xfrm>
        </p:spPr>
        <p:txBody>
          <a:bodyPr/>
          <a:lstStyle/>
          <a:p>
            <a:r>
              <a:rPr lang="ru-RU" dirty="0"/>
              <a:t>Ледокол «Красин»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87A0F-BA87-4DB8-AAC1-0BA27AFA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98368"/>
            <a:ext cx="10353762" cy="3695136"/>
          </a:xfrm>
        </p:spPr>
        <p:txBody>
          <a:bodyPr/>
          <a:lstStyle/>
          <a:p>
            <a:pPr indent="228600" algn="just"/>
            <a:r>
              <a:rPr lang="ru-RU" dirty="0">
                <a:effectLst/>
              </a:rPr>
              <a:t> Жители и гости города Санкт-Петербурга имеют возможность познакомиться с одним из первых российских ледоколов – ледоколом «Красин».  Он находится на причале на набережной Лейтенанта Шмидта, в нем располагается филиал музея мирового океана. Мой класс воспользовался этой замечательной возможностью.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2AB63F-974D-448E-8C27-86027693A5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15" y="2929372"/>
            <a:ext cx="4690800" cy="312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C87D4-9275-4802-9930-C47BA5214D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3" y="2929372"/>
            <a:ext cx="4691644" cy="312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64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ледокол красин в англии">
            <a:extLst>
              <a:ext uri="{FF2B5EF4-FFF2-40B4-BE49-F238E27FC236}">
                <a16:creationId xmlns:a16="http://schemas.microsoft.com/office/drawing/2014/main" id="{384F46A4-2D03-4B96-9603-289578C1F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6"/>
          <a:stretch/>
        </p:blipFill>
        <p:spPr bwMode="auto">
          <a:xfrm>
            <a:off x="-5315" y="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B8D74B-1A7E-4525-94FD-1793B865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/>
          <a:p>
            <a:r>
              <a:rPr lang="ru-RU" dirty="0"/>
              <a:t>История </a:t>
            </a:r>
            <a:br>
              <a:rPr lang="ru-RU" dirty="0"/>
            </a:br>
            <a:r>
              <a:rPr lang="ru-RU" dirty="0"/>
              <a:t>Ледокола «Красин»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9C1C6-DE03-4D52-B995-6559241EE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3" y="1194190"/>
            <a:ext cx="10622677" cy="5231662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dirty="0">
                <a:effectLst/>
              </a:rPr>
              <a:t>Судно для русского флота по усовершенствованному проекту ледокола </a:t>
            </a:r>
            <a:r>
              <a:rPr lang="ru-RU" i="1" dirty="0">
                <a:effectLst/>
              </a:rPr>
              <a:t>«Ермак»</a:t>
            </a:r>
            <a:r>
              <a:rPr lang="ru-RU" dirty="0">
                <a:effectLst/>
              </a:rPr>
              <a:t> под строительным номером 904 было заложено в 1916 году на стапелях английской фирмы </a:t>
            </a:r>
            <a:r>
              <a:rPr lang="ru-RU" i="1" dirty="0">
                <a:effectLst/>
              </a:rPr>
              <a:t>W. G. </a:t>
            </a:r>
            <a:r>
              <a:rPr lang="ru-RU" i="1" dirty="0" err="1">
                <a:effectLst/>
              </a:rPr>
              <a:t>Armstrong</a:t>
            </a:r>
            <a:r>
              <a:rPr lang="ru-RU" i="1" dirty="0">
                <a:effectLst/>
              </a:rPr>
              <a:t>, </a:t>
            </a:r>
            <a:r>
              <a:rPr lang="ru-RU" i="1" dirty="0" err="1">
                <a:effectLst/>
              </a:rPr>
              <a:t>Whitworth</a:t>
            </a:r>
            <a:r>
              <a:rPr lang="ru-RU" i="1" dirty="0">
                <a:effectLst/>
              </a:rPr>
              <a:t> &amp; </a:t>
            </a:r>
            <a:r>
              <a:rPr lang="ru-RU" i="1" dirty="0" err="1">
                <a:effectLst/>
              </a:rPr>
              <a:t>Co</a:t>
            </a:r>
            <a:r>
              <a:rPr lang="ru-RU" i="1" dirty="0">
                <a:effectLst/>
              </a:rPr>
              <a:t>. </a:t>
            </a:r>
            <a:r>
              <a:rPr lang="ru-RU" i="1" dirty="0" err="1">
                <a:effectLst/>
              </a:rPr>
              <a:t>Ltd</a:t>
            </a:r>
            <a:r>
              <a:rPr lang="ru-RU" i="1" dirty="0">
                <a:effectLst/>
              </a:rPr>
              <a:t>.</a:t>
            </a:r>
            <a:r>
              <a:rPr lang="ru-RU" dirty="0">
                <a:effectLst/>
              </a:rPr>
              <a:t> в Ньюкасле. Спущено на воду оно было 3 августа того же года, достраивалось в </a:t>
            </a:r>
            <a:r>
              <a:rPr lang="ru-RU" dirty="0" err="1">
                <a:effectLst/>
              </a:rPr>
              <a:t>Мидлсборо</a:t>
            </a:r>
            <a:r>
              <a:rPr lang="ru-RU" dirty="0">
                <a:effectLst/>
              </a:rPr>
              <a:t>.</a:t>
            </a:r>
          </a:p>
          <a:p>
            <a:pPr marL="0" indent="457200" algn="just">
              <a:buNone/>
            </a:pPr>
            <a:r>
              <a:rPr lang="ru-RU" dirty="0">
                <a:effectLst/>
              </a:rPr>
              <a:t>В первом месяце осени 1916 года была сформирована команда, а первого октября 1916 года ледокол был включён в список судов Военно-морского Флота Российской Империи под именем </a:t>
            </a:r>
            <a:r>
              <a:rPr lang="ru-RU" i="1" dirty="0">
                <a:effectLst/>
              </a:rPr>
              <a:t>«Святогор».</a:t>
            </a:r>
            <a:r>
              <a:rPr lang="ru-RU" dirty="0">
                <a:effectLst/>
              </a:rPr>
              <a:t> </a:t>
            </a:r>
            <a:endParaRPr lang="en-US" dirty="0">
              <a:effectLst/>
            </a:endParaRPr>
          </a:p>
          <a:p>
            <a:pPr marL="0" indent="457200">
              <a:lnSpc>
                <a:spcPct val="110000"/>
              </a:lnSpc>
              <a:buNone/>
            </a:pPr>
            <a:r>
              <a:rPr lang="ru-RU" dirty="0">
                <a:effectLst/>
              </a:rPr>
              <a:t>В ходе английской интервенции российские моряки вынуждены были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 в 1918 году затопить ледокол. Позже он был поднят британцами и до 1921 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года находился в распоряжении Британский Империи. В декабре 1921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годасоветского</a:t>
            </a:r>
            <a:r>
              <a:rPr lang="ru-RU" dirty="0">
                <a:effectLst/>
              </a:rPr>
              <a:t> торгпреда в Великобритании Л. Б. Красина, ледокол 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был выкуплен. </a:t>
            </a:r>
          </a:p>
          <a:p>
            <a:pPr marL="0" indent="457200">
              <a:lnSpc>
                <a:spcPct val="110000"/>
              </a:lnSpc>
              <a:buNone/>
            </a:pPr>
            <a:r>
              <a:rPr lang="ru-RU" dirty="0">
                <a:effectLst/>
              </a:rPr>
              <a:t>В 1927 году судну дали имя «Красин» в честь советского</a:t>
            </a:r>
            <a:br>
              <a:rPr lang="en-US" dirty="0">
                <a:effectLst/>
              </a:rPr>
            </a:b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дипломатамного</a:t>
            </a:r>
            <a:r>
              <a:rPr lang="ru-RU" dirty="0">
                <a:effectLst/>
              </a:rPr>
              <a:t> сделавшего для возращения корабля домой.</a:t>
            </a:r>
          </a:p>
          <a:p>
            <a:pPr marL="0" indent="457200" algn="just">
              <a:buNone/>
            </a:pPr>
            <a:endParaRPr lang="ru-RU" dirty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Picture 6" descr="Картинки по запросу красин">
            <a:extLst>
              <a:ext uri="{FF2B5EF4-FFF2-40B4-BE49-F238E27FC236}">
                <a16:creationId xmlns:a16="http://schemas.microsoft.com/office/drawing/2014/main" id="{5473C7E2-A7C5-40E5-AB8B-D39242FA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147" y="3929405"/>
            <a:ext cx="1919381" cy="27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86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78505-B34A-4AF9-9F51-719E736F8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530639"/>
            <a:ext cx="10353761" cy="1326321"/>
          </a:xfrm>
        </p:spPr>
        <p:txBody>
          <a:bodyPr>
            <a:normAutofit/>
          </a:bodyPr>
          <a:lstStyle/>
          <a:p>
            <a:r>
              <a:rPr lang="ru-RU" sz="2900" dirty="0"/>
              <a:t>Основные технические характеристики </a:t>
            </a:r>
            <a:br>
              <a:rPr lang="ru-RU" sz="2900" dirty="0"/>
            </a:br>
            <a:r>
              <a:rPr lang="ru-RU" sz="2900" dirty="0"/>
              <a:t>ледокола Красин</a:t>
            </a:r>
          </a:p>
        </p:txBody>
      </p:sp>
      <p:pic>
        <p:nvPicPr>
          <p:cNvPr id="4098" name="Picture 2" descr="Картинки по запросу красин генераторы ледокол">
            <a:extLst>
              <a:ext uri="{FF2B5EF4-FFF2-40B4-BE49-F238E27FC236}">
                <a16:creationId xmlns:a16="http://schemas.microsoft.com/office/drawing/2014/main" id="{8A7F539A-FF02-414C-B816-236F83428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342" y="2197020"/>
            <a:ext cx="5711739" cy="4283805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935C3F0-BB2A-47C2-B74F-D22A19521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2197020"/>
            <a:ext cx="5410200" cy="428380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sz="2400" dirty="0">
                <a:effectLst/>
              </a:rPr>
              <a:t> По судовому паспорту от 1960 г. ледокол классифицируется как </a:t>
            </a:r>
            <a:r>
              <a:rPr lang="ru-RU" sz="2400" dirty="0" err="1">
                <a:effectLst/>
              </a:rPr>
              <a:t>пятипалубный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трехвинтовый</a:t>
            </a:r>
            <a:r>
              <a:rPr lang="ru-RU" sz="2400" dirty="0">
                <a:effectLst/>
              </a:rPr>
              <a:t> пароход. Исторически машин (двигателей) у ледокола было 3, в настоящий момент из них сохранилась только одна, две остальные были заменены генераторами (1970-хх гг.). Машина парохода имеет картерный тип, т. е. все её движущиеся части укрыты картером – сплошным корпусом, что обеспечивает машинистам безопасность во время работы.</a:t>
            </a:r>
          </a:p>
          <a:p>
            <a:pPr>
              <a:lnSpc>
                <a:spcPct val="110000"/>
              </a:lnSpc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2726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8910E-850D-45A1-923A-125143F6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523" y="433647"/>
            <a:ext cx="4754022" cy="1326321"/>
          </a:xfrm>
        </p:spPr>
        <p:txBody>
          <a:bodyPr>
            <a:normAutofit/>
          </a:bodyPr>
          <a:lstStyle/>
          <a:p>
            <a:r>
              <a:rPr lang="ru-RU" sz="2100" dirty="0"/>
              <a:t>Основные технические характеристики </a:t>
            </a:r>
            <a:br>
              <a:rPr lang="ru-RU" sz="2100" dirty="0"/>
            </a:br>
            <a:r>
              <a:rPr lang="ru-RU" sz="2100" dirty="0"/>
              <a:t>ледокола Красин</a:t>
            </a:r>
          </a:p>
        </p:txBody>
      </p:sp>
      <p:pic>
        <p:nvPicPr>
          <p:cNvPr id="5" name="Picture 2" descr="Картинки по запросу красин">
            <a:extLst>
              <a:ext uri="{FF2B5EF4-FFF2-40B4-BE49-F238E27FC236}">
                <a16:creationId xmlns:a16="http://schemas.microsoft.com/office/drawing/2014/main" id="{43A97CF9-E65A-4DD1-90C2-072BCAACC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0" r="18093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562D1CB-FDAB-4E7B-8016-AC09F0BA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533" y="2001609"/>
            <a:ext cx="5444003" cy="4716216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1800" dirty="0"/>
              <a:t>ТИП МАШИНЫ: </a:t>
            </a:r>
            <a:r>
              <a:rPr lang="ru-RU" sz="1800" dirty="0">
                <a:effectLst/>
              </a:rPr>
              <a:t>поршневая паровая машина тройного расширения «Стефенсон». </a:t>
            </a:r>
            <a:endParaRPr lang="ru-RU" sz="1800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1800" dirty="0">
                <a:effectLst/>
              </a:rPr>
              <a:t>ДИАМЕТР ЦИЛИНДРОВ: 730,1180,1900 мм.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1800" dirty="0">
                <a:effectLst/>
              </a:rPr>
              <a:t>ХОД ПОРШНЯ:1120 мм.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1800" dirty="0">
                <a:effectLst/>
              </a:rPr>
              <a:t>ВЕС МАШИНЫ: 12 890 кг.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1800" dirty="0">
                <a:effectLst/>
              </a:rPr>
              <a:t>ЧИСЛО ОБОРОТОВ В МИНУТУ: 105.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1800" dirty="0">
                <a:effectLst/>
              </a:rPr>
              <a:t>ТИП К0ТЛОВ: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автоматические водотрубные котлы.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1800" dirty="0">
                <a:effectLst/>
              </a:rPr>
              <a:t>ВЕС КОТЛА: 118 тонн.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1800" dirty="0">
                <a:effectLst/>
              </a:rPr>
              <a:t>ДАВЛЕНИЕ ПАРА: 16 кг/см*2 (максимальное)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ru-RU" sz="1800" dirty="0">
                <a:effectLst/>
              </a:rPr>
              <a:t>ТОПЛИВО: мазут. (Раньше – уголь.)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656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63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47B0226-DFFB-4D72-88C7-51E264307B31}"/>
              </a:ext>
            </a:extLst>
          </p:cNvPr>
          <p:cNvSpPr/>
          <p:nvPr/>
        </p:nvSpPr>
        <p:spPr>
          <a:xfrm>
            <a:off x="6296743" y="1414604"/>
            <a:ext cx="5643154" cy="44413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8852E-ED26-42D7-A16F-0BE1FCADB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034" y="326514"/>
            <a:ext cx="2935756" cy="633905"/>
          </a:xfrm>
        </p:spPr>
        <p:txBody>
          <a:bodyPr anchor="b">
            <a:normAutofit/>
          </a:bodyPr>
          <a:lstStyle/>
          <a:p>
            <a:pPr algn="l"/>
            <a:r>
              <a:rPr lang="ru-RU" sz="2400" dirty="0"/>
              <a:t>ТИП МАШИНЫ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879AD-FAFA-487F-B838-6DC52F359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81" y="1414604"/>
            <a:ext cx="5248862" cy="4028512"/>
          </a:xfrm>
        </p:spPr>
        <p:txBody>
          <a:bodyPr>
            <a:noAutofit/>
          </a:bodyPr>
          <a:lstStyle/>
          <a:p>
            <a:pPr indent="228600" algn="just"/>
            <a:r>
              <a:rPr lang="ru-RU" dirty="0">
                <a:effectLst/>
              </a:rPr>
              <a:t>Поршневая паровая машина тройного расширения «Стефенсон»:</a:t>
            </a:r>
          </a:p>
          <a:p>
            <a:pPr indent="0" algn="just">
              <a:buNone/>
            </a:pPr>
            <a:r>
              <a:rPr lang="ru-RU" dirty="0">
                <a:effectLst/>
              </a:rPr>
              <a:t>В машину ледокола поступает раскаленный пар, который под огромным давлением последовательно давит на поршни трёх механизмов, которые в свою очередь с помощью штоков и кривошипов вращают коленчатый вал, продолжением его является гребной вал, который заканчивается винтом.</a:t>
            </a:r>
          </a:p>
        </p:txBody>
      </p:sp>
      <p:pic>
        <p:nvPicPr>
          <p:cNvPr id="6" name="Рисунок 5" descr="Изображение выглядит как игрушка, торт, легкий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6DA654-12C1-4316-A92C-C6DA0086B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4" y="1711604"/>
            <a:ext cx="5107131" cy="3847371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62549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8FAFA-24EF-4FD7-8EED-203CDFDB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ru-RU" sz="2900" dirty="0"/>
              <a:t>Основные технические характеристики </a:t>
            </a:r>
            <a:br>
              <a:rPr lang="ru-RU" sz="2900" dirty="0"/>
            </a:br>
            <a:r>
              <a:rPr lang="ru-RU" sz="2900" dirty="0"/>
              <a:t>ледокола Красин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580E3-5C1B-47DC-B203-39D8172AC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5016860" cy="3695136"/>
          </a:xfrm>
        </p:spPr>
        <p:txBody>
          <a:bodyPr>
            <a:normAutofit/>
          </a:bodyPr>
          <a:lstStyle/>
          <a:p>
            <a:r>
              <a:rPr lang="ru-RU" dirty="0"/>
              <a:t>Длина: 99,8 м.</a:t>
            </a:r>
          </a:p>
          <a:p>
            <a:r>
              <a:rPr lang="ru-RU" dirty="0"/>
              <a:t>Ширина: 21,64м.</a:t>
            </a:r>
          </a:p>
          <a:p>
            <a:r>
              <a:rPr lang="ru-RU" dirty="0"/>
              <a:t>Водоизмещение: 5484 т.</a:t>
            </a:r>
          </a:p>
          <a:p>
            <a:r>
              <a:rPr lang="ru-RU" dirty="0"/>
              <a:t>Осадка: 7,88 м.</a:t>
            </a:r>
          </a:p>
          <a:p>
            <a:r>
              <a:rPr lang="ru-RU" dirty="0"/>
              <a:t>Движители: 1 винт с 4-мя лопастями.</a:t>
            </a:r>
          </a:p>
          <a:p>
            <a:r>
              <a:rPr lang="ru-RU" dirty="0"/>
              <a:t>Скорость: 9,8 узлов.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C36381A-53F2-4E0A-B56D-0C0CA7939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633"/>
          <a:stretch/>
        </p:blipFill>
        <p:spPr bwMode="auto">
          <a:xfrm>
            <a:off x="6357257" y="2210935"/>
            <a:ext cx="4833257" cy="3493180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50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1432</Words>
  <Application>Microsoft Office PowerPoint</Application>
  <PresentationFormat>Широкоэкранный</PresentationFormat>
  <Paragraphs>138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Calibri</vt:lpstr>
      <vt:lpstr>Rockwell</vt:lpstr>
      <vt:lpstr>Wingdings</vt:lpstr>
      <vt:lpstr>Damask</vt:lpstr>
      <vt:lpstr>Технические характеристики ледоколов разных эпох</vt:lpstr>
      <vt:lpstr>Презентация PowerPoint</vt:lpstr>
      <vt:lpstr>Вступление</vt:lpstr>
      <vt:lpstr>Ледокол «Красин»</vt:lpstr>
      <vt:lpstr>История  Ледокола «Красин»</vt:lpstr>
      <vt:lpstr>Основные технические характеристики  ледокола Красин</vt:lpstr>
      <vt:lpstr>Основные технические характеристики  ледокола Красин</vt:lpstr>
      <vt:lpstr>ТИП МАШИНЫ</vt:lpstr>
      <vt:lpstr>Основные технические характеристики  ледокола Красин</vt:lpstr>
      <vt:lpstr>Водоизмещение, осадка, Движители, скорость </vt:lpstr>
      <vt:lpstr>Как ледоколы колют лёд</vt:lpstr>
      <vt:lpstr>Ледокольный флот России </vt:lpstr>
      <vt:lpstr>Презентация PowerPoint</vt:lpstr>
      <vt:lpstr>«СИБИРЬ»</vt:lpstr>
      <vt:lpstr>«Иван Сусанин»</vt:lpstr>
      <vt:lpstr>Начало атомной эпохи в ледоколостроении</vt:lpstr>
      <vt:lpstr>«Ленин»</vt:lpstr>
      <vt:lpstr>Презентация PowerPoint</vt:lpstr>
      <vt:lpstr>Выводы:</vt:lpstr>
      <vt:lpstr>СПИСОК ЛИТЕРАТУРЫ: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Технические характеристики ледоколов разных эпох</dc:title>
  <dc:creator>Даниил Соколов</dc:creator>
  <cp:lastModifiedBy>admin-109</cp:lastModifiedBy>
  <cp:revision>6</cp:revision>
  <dcterms:created xsi:type="dcterms:W3CDTF">2020-01-15T15:07:03Z</dcterms:created>
  <dcterms:modified xsi:type="dcterms:W3CDTF">2020-05-20T05:44:49Z</dcterms:modified>
</cp:coreProperties>
</file>