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Raleway" panose="020B0604020202020204" charset="-52"/>
      <p:regular r:id="rId11"/>
      <p:bold r:id="rId12"/>
      <p:italic r:id="rId13"/>
      <p:boldItalic r:id="rId14"/>
    </p:embeddedFont>
    <p:embeddedFont>
      <p:font typeface="Source Sans Pro" panose="020B0503030403020204" pitchFamily="3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342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05a2dcfd70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05a2dcfd70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05a2dcfd70_2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05a2dcfd70_2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5a2dcfd70_2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05a2dcfd70_2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05a2dcfd70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05a2dcfd70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05a2dcfd70_1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05a2dcfd70_1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05a2dcfd70_1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05a2dcfd70_1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title" hasCustomPrompt="1"/>
          </p:nvPr>
        </p:nvSpPr>
        <p:spPr>
          <a:xfrm>
            <a:off x="311700" y="743001"/>
            <a:ext cx="8520600" cy="200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2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9" name="Google Shape;39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l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</a:rPr>
              <a:t>      Проект Наставничество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59" name="Google Shape;59;p13"/>
          <p:cNvSpPr txBox="1">
            <a:spLocks noGrp="1"/>
          </p:cNvSpPr>
          <p:nvPr>
            <p:ph type="subTitle" idx="1"/>
          </p:nvPr>
        </p:nvSpPr>
        <p:spPr>
          <a:xfrm>
            <a:off x="3080525" y="1738075"/>
            <a:ext cx="2773800" cy="86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        2021-2022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2746000" y="432100"/>
            <a:ext cx="3777600" cy="65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>
                <a:solidFill>
                  <a:schemeClr val="dk1"/>
                </a:solidFill>
              </a:rPr>
              <a:t>Что это? Зачем это?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6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629" b="1" dirty="0">
                <a:solidFill>
                  <a:schemeClr val="dk1"/>
                </a:solidFill>
              </a:rPr>
              <a:t>Неформальное обучение!</a:t>
            </a:r>
            <a:endParaRPr sz="3629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3629" b="1" dirty="0">
                <a:solidFill>
                  <a:schemeClr val="dk1"/>
                </a:solidFill>
              </a:rPr>
              <a:t>Личный вклад в работу школы!</a:t>
            </a:r>
            <a:endParaRPr sz="3629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3629" b="1" dirty="0">
                <a:solidFill>
                  <a:schemeClr val="dk1"/>
                </a:solidFill>
              </a:rPr>
              <a:t>Личностный рост!</a:t>
            </a:r>
            <a:endParaRPr sz="3629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3629" b="1" dirty="0">
                <a:solidFill>
                  <a:schemeClr val="dk1"/>
                </a:solidFill>
              </a:rPr>
              <a:t>Бесценный опыт!</a:t>
            </a:r>
            <a:endParaRPr sz="3629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3629" b="1" dirty="0">
                <a:solidFill>
                  <a:schemeClr val="dk1"/>
                </a:solidFill>
              </a:rPr>
              <a:t>Самостоятельность!</a:t>
            </a:r>
            <a:endParaRPr sz="3629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3629" b="1" dirty="0">
                <a:solidFill>
                  <a:schemeClr val="dk1"/>
                </a:solidFill>
              </a:rPr>
              <a:t>Самореализация!</a:t>
            </a:r>
            <a:endParaRPr sz="3629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500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500" b="1" dirty="0">
              <a:solidFill>
                <a:schemeClr val="dk1"/>
              </a:solidFill>
            </a:endParaRPr>
          </a:p>
        </p:txBody>
      </p:sp>
      <p:sp>
        <p:nvSpPr>
          <p:cNvPr id="67" name="Google Shape;67;p14"/>
          <p:cNvSpPr txBox="1">
            <a:spLocks noGrp="1"/>
          </p:cNvSpPr>
          <p:nvPr>
            <p:ph type="body" idx="2"/>
          </p:nvPr>
        </p:nvSpPr>
        <p:spPr>
          <a:xfrm>
            <a:off x="4832400" y="1634067"/>
            <a:ext cx="3999900" cy="2934808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78571"/>
              <a:buFont typeface="Arial"/>
              <a:buNone/>
            </a:pPr>
            <a:r>
              <a:rPr lang="ru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● </a:t>
            </a:r>
            <a:r>
              <a:rPr lang="ru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взаимодействие «успевающий – неуспевающий»</a:t>
            </a:r>
            <a:r>
              <a:rPr lang="ru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классический вариант поддержки для достижения лучших образовательных результатов;</a:t>
            </a:r>
            <a:endParaRPr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78571"/>
              <a:buFont typeface="Arial"/>
              <a:buNone/>
            </a:pPr>
            <a:r>
              <a:rPr lang="ru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● </a:t>
            </a:r>
            <a:r>
              <a:rPr lang="ru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взаимодействие «лидер – пассивный»</a:t>
            </a:r>
            <a:r>
              <a:rPr lang="ru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психоэмоциональная поддержка с адаптацией в коллективе или развитием коммуникационных, творческих, лидерских навыков;</a:t>
            </a:r>
            <a:endParaRPr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78571"/>
              <a:buFont typeface="Arial"/>
              <a:buNone/>
            </a:pPr>
            <a:r>
              <a:rPr lang="ru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● </a:t>
            </a:r>
            <a:r>
              <a:rPr lang="ru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взаимодействие «равный – равному»</a:t>
            </a:r>
            <a:r>
              <a:rPr lang="ru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в течение которого происходит обмен навыками, например, когда наставник обладает критическим мышлением, а наставляемый – креативным; взаимная поддержка, совместная работа над проектом. </a:t>
            </a:r>
            <a:endParaRPr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2787D9C-B017-484A-8F17-30C81020E837}"/>
              </a:ext>
            </a:extLst>
          </p:cNvPr>
          <p:cNvSpPr/>
          <p:nvPr/>
        </p:nvSpPr>
        <p:spPr>
          <a:xfrm>
            <a:off x="4832400" y="1082499"/>
            <a:ext cx="3939067" cy="42456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ФОРМЫ НАСТАВНИЧЕСТВА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</a:rPr>
              <a:t>Как это работает?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73" name="Google Shape;73;p15"/>
          <p:cNvSpPr txBox="1">
            <a:spLocks noGrp="1"/>
          </p:cNvSpPr>
          <p:nvPr>
            <p:ph type="body" idx="1"/>
          </p:nvPr>
        </p:nvSpPr>
        <p:spPr>
          <a:xfrm>
            <a:off x="311700" y="935175"/>
            <a:ext cx="8520600" cy="40845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26861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47"/>
              <a:buAutoNum type="arabicPeriod"/>
            </a:pPr>
            <a:r>
              <a:rPr lang="ru" sz="1547" dirty="0">
                <a:solidFill>
                  <a:schemeClr val="lt1"/>
                </a:solidFill>
              </a:rPr>
              <a:t>Срок реализации: 3 четверть 2021-2022 учебного года</a:t>
            </a:r>
            <a:endParaRPr sz="1547" dirty="0">
              <a:solidFill>
                <a:schemeClr val="lt1"/>
              </a:solidFill>
            </a:endParaRPr>
          </a:p>
          <a:p>
            <a:pPr marL="45720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547" dirty="0">
              <a:solidFill>
                <a:schemeClr val="lt1"/>
              </a:solidFill>
            </a:endParaRPr>
          </a:p>
          <a:p>
            <a:pPr marL="130339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547"/>
              <a:buNone/>
            </a:pPr>
            <a:r>
              <a:rPr lang="ru" sz="1547" dirty="0">
                <a:solidFill>
                  <a:schemeClr val="lt1"/>
                </a:solidFill>
              </a:rPr>
              <a:t>2. Разработка индивидуального плана вместе с классным руководителем (что конкретно необходимо сделать в паре, чтобы получить желаемый результат: проект, презентация по предмету, подготовка домашних работ,  совместная творческая деятельность, участие в конкурсах и школьных мероприятиях)</a:t>
            </a:r>
            <a:endParaRPr sz="1547" dirty="0">
              <a:solidFill>
                <a:schemeClr val="lt1"/>
              </a:solidFill>
            </a:endParaRPr>
          </a:p>
          <a:p>
            <a:pPr marL="130339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547"/>
              <a:buNone/>
            </a:pPr>
            <a:r>
              <a:rPr lang="ru" sz="1547" dirty="0">
                <a:solidFill>
                  <a:schemeClr val="lt1"/>
                </a:solidFill>
              </a:rPr>
              <a:t>3. Работа в парах (тройках) в  свободном режиме (работа на уроке, внеурочке, перемене, дистанционно (Вконтакте и т.д.) </a:t>
            </a:r>
          </a:p>
          <a:p>
            <a:pPr marL="130339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47"/>
              <a:buNone/>
            </a:pPr>
            <a:endParaRPr lang="ru" sz="1547" dirty="0">
              <a:solidFill>
                <a:schemeClr val="lt1"/>
              </a:solidFill>
            </a:endParaRPr>
          </a:p>
          <a:p>
            <a:pPr marL="130339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47"/>
              <a:buNone/>
            </a:pPr>
            <a:r>
              <a:rPr lang="ru" sz="1547" dirty="0">
                <a:solidFill>
                  <a:schemeClr val="lt1"/>
                </a:solidFill>
              </a:rPr>
              <a:t>4.Дневник наставника (дата/что делали)</a:t>
            </a:r>
            <a:endParaRPr sz="1547" dirty="0">
              <a:solidFill>
                <a:schemeClr val="lt1"/>
              </a:solidFill>
            </a:endParaRPr>
          </a:p>
          <a:p>
            <a:pPr marL="130339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547"/>
              <a:buNone/>
            </a:pPr>
            <a:r>
              <a:rPr lang="ru" sz="1547" dirty="0">
                <a:solidFill>
                  <a:schemeClr val="lt1"/>
                </a:solidFill>
              </a:rPr>
              <a:t>5. Встречи с куратором в установленное время.</a:t>
            </a:r>
          </a:p>
          <a:p>
            <a:pPr marL="130339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547"/>
              <a:buNone/>
            </a:pPr>
            <a:r>
              <a:rPr lang="ru" sz="1547" dirty="0">
                <a:solidFill>
                  <a:schemeClr val="lt1"/>
                </a:solidFill>
              </a:rPr>
              <a:t>6. Подведение итогов.</a:t>
            </a:r>
            <a:endParaRPr sz="1547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358"/>
              <a:buNone/>
            </a:pPr>
            <a:r>
              <a:rPr lang="ru" sz="885" dirty="0"/>
              <a:t> </a:t>
            </a:r>
            <a:endParaRPr sz="885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358"/>
              <a:buNone/>
            </a:pPr>
            <a:endParaRPr sz="885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xfrm>
            <a:off x="311775" y="633900"/>
            <a:ext cx="7939800" cy="7557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</a:rPr>
              <a:t>Что в итоге?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79" name="Google Shape;79;p16"/>
          <p:cNvSpPr txBox="1">
            <a:spLocks noGrp="1"/>
          </p:cNvSpPr>
          <p:nvPr>
            <p:ph type="body" idx="1"/>
          </p:nvPr>
        </p:nvSpPr>
        <p:spPr>
          <a:xfrm>
            <a:off x="193167" y="1284200"/>
            <a:ext cx="79398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700" b="1" dirty="0"/>
              <a:t>Награждение</a:t>
            </a:r>
            <a:endParaRPr sz="2700" b="1" dirty="0"/>
          </a:p>
          <a:p>
            <a:pPr marL="457200" lvl="0" indent="-400050" algn="l" rtl="0">
              <a:spcBef>
                <a:spcPts val="1200"/>
              </a:spcBef>
              <a:spcAft>
                <a:spcPts val="0"/>
              </a:spcAft>
              <a:buSzPts val="2700"/>
              <a:buAutoNum type="arabicPeriod"/>
            </a:pPr>
            <a:r>
              <a:rPr lang="ru" sz="2400" b="1" dirty="0"/>
              <a:t>Лучший наставник года</a:t>
            </a:r>
            <a:endParaRPr sz="2400" b="1" dirty="0"/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SzPts val="2700"/>
              <a:buAutoNum type="arabicPeriod"/>
            </a:pPr>
            <a:r>
              <a:rPr lang="ru" sz="2400" b="1" dirty="0"/>
              <a:t>Эффективное сотрудничество</a:t>
            </a:r>
            <a:endParaRPr sz="2400" b="1" dirty="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ru-RU" sz="2400" b="1" dirty="0"/>
              <a:t>Самый у</a:t>
            </a:r>
            <a:r>
              <a:rPr lang="ru" sz="2400" b="1" dirty="0"/>
              <a:t>спешный опыт наставляемого</a:t>
            </a:r>
            <a:endParaRPr sz="2400" b="1" dirty="0"/>
          </a:p>
        </p:txBody>
      </p:sp>
      <p:pic>
        <p:nvPicPr>
          <p:cNvPr id="80" name="Google Shape;8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03935" y="3300748"/>
            <a:ext cx="2169975" cy="172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>
            <a:spLocks noGrp="1"/>
          </p:cNvSpPr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</a:rPr>
              <a:t>необходимые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</a:rPr>
              <a:t>качества наставника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86" name="Google Shape;86;p17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2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61111"/>
              <a:buFont typeface="Arial"/>
              <a:buNone/>
            </a:pPr>
            <a:r>
              <a:rPr lang="ru"/>
              <a:t>1. Принятие (неосуждение наставляемого).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61111"/>
              <a:buFont typeface="Arial"/>
              <a:buNone/>
            </a:pPr>
            <a:r>
              <a:rPr lang="ru"/>
              <a:t>2. Умение слушать и слышать.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61111"/>
              <a:buFont typeface="Arial"/>
              <a:buNone/>
            </a:pPr>
            <a:r>
              <a:rPr lang="ru"/>
              <a:t>3. Умение задавать вопросы.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61111"/>
              <a:buFont typeface="Arial"/>
              <a:buNone/>
            </a:pPr>
            <a:r>
              <a:rPr lang="ru"/>
              <a:t>4. Равенство (отношение к наставляемому как к равному).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61111"/>
              <a:buFont typeface="Arial"/>
              <a:buNone/>
            </a:pPr>
            <a:r>
              <a:rPr lang="ru"/>
              <a:t>5. Честность и открытость.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61111"/>
              <a:buFont typeface="Arial"/>
              <a:buNone/>
            </a:pPr>
            <a:r>
              <a:rPr lang="ru"/>
              <a:t>6. Надежность и ответственность.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61111"/>
              <a:buFont typeface="Arial"/>
              <a:buNone/>
            </a:pPr>
            <a:r>
              <a:rPr lang="ru"/>
              <a:t>7. Последовательность.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88" name="Google Shape;8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10000" y="2769001"/>
            <a:ext cx="1598600" cy="1193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/>
        </p:nvSpPr>
        <p:spPr>
          <a:xfrm>
            <a:off x="0" y="0"/>
            <a:ext cx="8787900" cy="4863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b="1" i="1" u="sng">
                <a:solidFill>
                  <a:schemeClr val="lt1"/>
                </a:solidFill>
              </a:rPr>
              <a:t>Кодекс наставника</a:t>
            </a:r>
            <a:endParaRPr sz="1600" b="1" i="1" u="sng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b="1">
                <a:solidFill>
                  <a:schemeClr val="lt1"/>
                </a:solidFill>
              </a:rPr>
              <a:t>1. Не осуждаю, а предлагаю решение.</a:t>
            </a:r>
            <a:endParaRPr sz="16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b="1">
                <a:solidFill>
                  <a:schemeClr val="lt1"/>
                </a:solidFill>
              </a:rPr>
              <a:t>2. Не критикую, а изучаю ситуацию.</a:t>
            </a:r>
            <a:endParaRPr sz="16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b="1">
                <a:solidFill>
                  <a:schemeClr val="lt1"/>
                </a:solidFill>
              </a:rPr>
              <a:t>3. Не обвиняю, а поддерживаю.</a:t>
            </a:r>
            <a:endParaRPr sz="16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b="1">
                <a:solidFill>
                  <a:schemeClr val="lt1"/>
                </a:solidFill>
              </a:rPr>
              <a:t>4. Не решаю проблему сам, а помогаю решить ее наставляемому.</a:t>
            </a:r>
            <a:endParaRPr sz="16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b="1">
                <a:solidFill>
                  <a:schemeClr val="lt1"/>
                </a:solidFill>
              </a:rPr>
              <a:t>5. Не навязываю свое мнение, а работаю в диалоге.</a:t>
            </a:r>
            <a:endParaRPr sz="16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b="1">
                <a:solidFill>
                  <a:schemeClr val="lt1"/>
                </a:solidFill>
              </a:rPr>
              <a:t>6. Разделяю ответственность за наставляемого с куратором, родителями</a:t>
            </a:r>
            <a:endParaRPr sz="16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b="1">
                <a:solidFill>
                  <a:schemeClr val="lt1"/>
                </a:solidFill>
              </a:rPr>
              <a:t>и организацией.</a:t>
            </a:r>
            <a:endParaRPr sz="16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b="1">
                <a:solidFill>
                  <a:schemeClr val="lt1"/>
                </a:solidFill>
              </a:rPr>
              <a:t>7. Не утверждаю, а советуюсь.</a:t>
            </a:r>
            <a:endParaRPr sz="16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b="1">
                <a:solidFill>
                  <a:schemeClr val="lt1"/>
                </a:solidFill>
              </a:rPr>
              <a:t>8. Не отрываюсь от практики.</a:t>
            </a:r>
            <a:endParaRPr sz="16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b="1">
                <a:solidFill>
                  <a:schemeClr val="lt1"/>
                </a:solidFill>
              </a:rPr>
              <a:t>9. Призывая наставляемого к дисциплине и ответственному отношению</a:t>
            </a:r>
            <a:endParaRPr sz="16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b="1">
                <a:solidFill>
                  <a:schemeClr val="lt1"/>
                </a:solidFill>
              </a:rPr>
              <a:t>к себе, наставническому взаимодействию и программе, сам следую этому</a:t>
            </a:r>
            <a:endParaRPr sz="16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b="1">
                <a:solidFill>
                  <a:schemeClr val="lt1"/>
                </a:solidFill>
              </a:rPr>
              <a:t>правилу.</a:t>
            </a:r>
            <a:endParaRPr sz="16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b="1">
                <a:solidFill>
                  <a:schemeClr val="lt1"/>
                </a:solidFill>
              </a:rPr>
              <a:t>10. Не разглашаю внутреннюю информацию. Наставничество – не решение</a:t>
            </a:r>
            <a:endParaRPr sz="16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b="1">
                <a:solidFill>
                  <a:schemeClr val="lt1"/>
                </a:solidFill>
              </a:rPr>
              <a:t>всех проблем, стоящих перед наставляемым и его/ее семьей. Суть</a:t>
            </a:r>
            <a:endParaRPr sz="16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b="1">
                <a:solidFill>
                  <a:schemeClr val="lt1"/>
                </a:solidFill>
              </a:rPr>
              <a:t>наставничества заключается в создании и поддержании устойчивых</a:t>
            </a:r>
            <a:endParaRPr sz="16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b="1">
                <a:solidFill>
                  <a:schemeClr val="lt1"/>
                </a:solidFill>
              </a:rPr>
              <a:t>человеческих взаимоотношений, в которых наставляемый чувствует, что</a:t>
            </a:r>
            <a:endParaRPr sz="16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b="1">
                <a:solidFill>
                  <a:schemeClr val="lt1"/>
                </a:solidFill>
              </a:rPr>
              <a:t>к нему относятся как к личности и что он имеет значение</a:t>
            </a:r>
            <a:endParaRPr sz="16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b="1">
                <a:solidFill>
                  <a:schemeClr val="lt1"/>
                </a:solidFill>
              </a:rPr>
              <a:t>для общества.</a:t>
            </a:r>
            <a:endParaRPr sz="1600"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>
            <a:spLocks noGrp="1"/>
          </p:cNvSpPr>
          <p:nvPr>
            <p:ph type="title"/>
          </p:nvPr>
        </p:nvSpPr>
        <p:spPr>
          <a:xfrm>
            <a:off x="311700" y="339650"/>
            <a:ext cx="7692300" cy="6600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</a:rPr>
              <a:t>ВАЖНО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9" name="Google Shape;99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/>
              <a:t>вопрос</a:t>
            </a:r>
            <a:endParaRPr sz="30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3000"/>
              <a:t>проблема</a:t>
            </a:r>
            <a:endParaRPr sz="30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3000"/>
              <a:t>недопонимание</a:t>
            </a:r>
            <a:endParaRPr sz="30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3000"/>
              <a:t>конфликт</a:t>
            </a:r>
            <a:endParaRPr sz="30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3000"/>
          </a:p>
        </p:txBody>
      </p:sp>
      <p:sp>
        <p:nvSpPr>
          <p:cNvPr id="100" name="Google Shape;100;p19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625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5019" b="1" dirty="0"/>
              <a:t>КУРАТОР</a:t>
            </a:r>
            <a:endParaRPr sz="5019" b="1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4272" b="1" dirty="0"/>
              <a:t>учительская </a:t>
            </a:r>
            <a:endParaRPr sz="4272" b="1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4272" b="1" dirty="0"/>
              <a:t>Пн-Пт 14:40</a:t>
            </a:r>
            <a:endParaRPr sz="4272" b="1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4272" b="1" dirty="0"/>
              <a:t>З</a:t>
            </a:r>
            <a:r>
              <a:rPr lang="ru-RU" sz="4272" b="1" dirty="0" err="1"/>
              <a:t>ам.директора</a:t>
            </a:r>
            <a:r>
              <a:rPr lang="ru-RU" sz="4272" b="1" dirty="0"/>
              <a:t> по УВР</a:t>
            </a:r>
            <a:endParaRPr sz="4272" b="1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4272" b="1" dirty="0"/>
              <a:t>Евгения Владимировна</a:t>
            </a:r>
            <a:endParaRPr sz="4272" b="1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4272" b="1" dirty="0"/>
              <a:t>Загребельная</a:t>
            </a:r>
            <a:endParaRPr sz="4272" b="1"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4272" b="1" dirty="0"/>
          </a:p>
        </p:txBody>
      </p:sp>
      <p:sp>
        <p:nvSpPr>
          <p:cNvPr id="101" name="Google Shape;101;p19"/>
          <p:cNvSpPr/>
          <p:nvPr/>
        </p:nvSpPr>
        <p:spPr>
          <a:xfrm>
            <a:off x="3430500" y="2420475"/>
            <a:ext cx="1320300" cy="660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62B754-434B-46CF-9AC9-3B8EFBC68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>
                <a:solidFill>
                  <a:schemeClr val="tx1"/>
                </a:solidFill>
              </a:rPr>
              <a:t>Спасибо за внимание!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E99D10C-2F3A-462C-BDB1-23EE0E1B22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 flipH="1" flipV="1">
            <a:off x="8832299" y="2799461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6109742"/>
      </p:ext>
    </p:extLst>
  </p:cSld>
  <p:clrMapOvr>
    <a:masterClrMapping/>
  </p:clrMapOvr>
</p:sld>
</file>

<file path=ppt/theme/theme1.xml><?xml version="1.0" encoding="utf-8"?>
<a:theme xmlns:a="http://schemas.openxmlformats.org/drawingml/2006/main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457</Words>
  <Application>Microsoft Office PowerPoint</Application>
  <PresentationFormat>Экран (16:9)</PresentationFormat>
  <Paragraphs>68</Paragraphs>
  <Slides>8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Raleway</vt:lpstr>
      <vt:lpstr>Source Sans Pro</vt:lpstr>
      <vt:lpstr>Arial</vt:lpstr>
      <vt:lpstr>Plum</vt:lpstr>
      <vt:lpstr>      Проект Наставничество</vt:lpstr>
      <vt:lpstr>Что это? Зачем это?</vt:lpstr>
      <vt:lpstr>Как это работает?</vt:lpstr>
      <vt:lpstr>Что в итоге?</vt:lpstr>
      <vt:lpstr>необходимые качества наставника</vt:lpstr>
      <vt:lpstr>Презентация PowerPoint</vt:lpstr>
      <vt:lpstr>ВАЖНО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Проект Наставничество</dc:title>
  <cp:lastModifiedBy>УВР</cp:lastModifiedBy>
  <cp:revision>9</cp:revision>
  <dcterms:modified xsi:type="dcterms:W3CDTF">2021-12-27T11:11:00Z</dcterms:modified>
</cp:coreProperties>
</file>